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77" r:id="rId4"/>
    <p:sldId id="278" r:id="rId5"/>
    <p:sldId id="269" r:id="rId6"/>
    <p:sldId id="267" r:id="rId7"/>
    <p:sldId id="268" r:id="rId8"/>
    <p:sldId id="271" r:id="rId9"/>
    <p:sldId id="270" r:id="rId10"/>
    <p:sldId id="272" r:id="rId11"/>
    <p:sldId id="274" r:id="rId12"/>
    <p:sldId id="273" r:id="rId13"/>
    <p:sldId id="279" r:id="rId14"/>
    <p:sldId id="275" r:id="rId15"/>
    <p:sldId id="280" r:id="rId16"/>
    <p:sldId id="265" r:id="rId17"/>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amir D" initials="FD" lastIdx="2" clrIdx="0">
    <p:extLst>
      <p:ext uri="{19B8F6BF-5375-455C-9EA6-DF929625EA0E}">
        <p15:presenceInfo xmlns:p15="http://schemas.microsoft.com/office/powerpoint/2012/main" userId="f9d51c5f1815571c" providerId="Windows Live"/>
      </p:ext>
    </p:extLst>
  </p:cmAuthor>
  <p:cmAuthor id="2" name="UPC" initials="UPC" lastIdx="1" clrIdx="1">
    <p:extLst>
      <p:ext uri="{19B8F6BF-5375-455C-9EA6-DF929625EA0E}">
        <p15:presenceInfo xmlns:p15="http://schemas.microsoft.com/office/powerpoint/2012/main" userId="U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E13A4-7118-4A6B-A884-8A10DDAA7B23}" v="6" dt="2023-09-28T15:34:48.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6625" autoAdjust="0"/>
  </p:normalViewPr>
  <p:slideViewPr>
    <p:cSldViewPr snapToGrid="0">
      <p:cViewPr varScale="1">
        <p:scale>
          <a:sx n="85" d="100"/>
          <a:sy n="85" d="100"/>
        </p:scale>
        <p:origin x="14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Portella" userId="5392c014-744e-48d2-a95e-9624950fae75" providerId="ADAL" clId="{AD0E13A4-7118-4A6B-A884-8A10DDAA7B23}"/>
    <pc:docChg chg="modSld">
      <pc:chgData name="Marc Portella" userId="5392c014-744e-48d2-a95e-9624950fae75" providerId="ADAL" clId="{AD0E13A4-7118-4A6B-A884-8A10DDAA7B23}" dt="2023-09-28T15:34:48.950" v="5" actId="6549"/>
      <pc:docMkLst>
        <pc:docMk/>
      </pc:docMkLst>
      <pc:sldChg chg="modSp">
        <pc:chgData name="Marc Portella" userId="5392c014-744e-48d2-a95e-9624950fae75" providerId="ADAL" clId="{AD0E13A4-7118-4A6B-A884-8A10DDAA7B23}" dt="2023-09-28T15:34:48.950" v="5" actId="6549"/>
        <pc:sldMkLst>
          <pc:docMk/>
          <pc:sldMk cId="2486988229" sldId="268"/>
        </pc:sldMkLst>
        <pc:spChg chg="mod">
          <ac:chgData name="Marc Portella" userId="5392c014-744e-48d2-a95e-9624950fae75" providerId="ADAL" clId="{AD0E13A4-7118-4A6B-A884-8A10DDAA7B23}" dt="2023-09-28T15:34:48.950" v="5" actId="6549"/>
          <ac:spMkLst>
            <pc:docMk/>
            <pc:sldMk cId="2486988229" sldId="268"/>
            <ac:spMk id="3" creationId="{0D0F93F2-E016-45C8-B0D6-882606E743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2F8F2-DF6C-4457-8F80-E230C19207D7}" type="datetimeFigureOut">
              <a:rPr lang="en-US" smtClean="0"/>
              <a:t>9/28/2023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0677E-BB39-4477-818C-B25BB1733EE4}" type="slidenum">
              <a:rPr lang="en-US" smtClean="0"/>
              <a:t>‹#›</a:t>
            </a:fld>
            <a:endParaRPr lang="en-US"/>
          </a:p>
        </p:txBody>
      </p:sp>
    </p:spTree>
    <p:extLst>
      <p:ext uri="{BB962C8B-B14F-4D97-AF65-F5344CB8AC3E}">
        <p14:creationId xmlns:p14="http://schemas.microsoft.com/office/powerpoint/2010/main" val="9410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nasa.gov/mission_pages/station/research/news/iss-20-years-20-breakthroughs#Methods to combat muscle atrophy and bone loss" TargetMode="External"/><Relationship Id="rId13" Type="http://schemas.openxmlformats.org/officeDocument/2006/relationships/hyperlink" Target="https://www.nasa.gov/mission_pages/station/research/news/iss-20-years-20-breakthroughs#Deployment of CubeSats from station" TargetMode="External"/><Relationship Id="rId18" Type="http://schemas.openxmlformats.org/officeDocument/2006/relationships/hyperlink" Target="https://www.nasa.gov/mission_pages/station/research/news/iss-20-years-20-breakthroughs#Capability to identify unknown microbes in space" TargetMode="External"/><Relationship Id="rId3" Type="http://schemas.openxmlformats.org/officeDocument/2006/relationships/hyperlink" Target="https://www.nasa.gov/mission_pages/station/research/news/iss-20-years-20-breakthroughs#Exploring the 5th-state of matter" TargetMode="External"/><Relationship Id="rId21" Type="http://schemas.openxmlformats.org/officeDocument/2006/relationships/hyperlink" Target="https://www.nasa.gov/mission_pages/station/research/news/iss-20-years-20-breakthroughs#3D printing in microgravity" TargetMode="External"/><Relationship Id="rId7" Type="http://schemas.openxmlformats.org/officeDocument/2006/relationships/hyperlink" Target="https://www.nasa.gov/mission_pages/station/research/news/iss-20-years-20-breakthroughs#Drug development using protein crystals" TargetMode="External"/><Relationship Id="rId12" Type="http://schemas.openxmlformats.org/officeDocument/2006/relationships/hyperlink" Target="https://www.nasa.gov/mission_pages/station/research/news/iss-20-years-20-breakthroughs#Growing food in microgravity" TargetMode="External"/><Relationship Id="rId17" Type="http://schemas.openxmlformats.org/officeDocument/2006/relationships/hyperlink" Target="https://www.nasa.gov/mission_pages/station/research/news/iss-20-years-20-breakthroughs#Student access to an orbiting laboratory" TargetMode="External"/><Relationship Id="rId2" Type="http://schemas.openxmlformats.org/officeDocument/2006/relationships/slide" Target="../slides/slide7.xml"/><Relationship Id="rId16" Type="http://schemas.openxmlformats.org/officeDocument/2006/relationships/hyperlink" Target="https://www.nasa.gov/mission_pages/station/research/news/iss-20-years-20-breakthroughs#A better understanding of pulsars and black holes" TargetMode="External"/><Relationship Id="rId20" Type="http://schemas.openxmlformats.org/officeDocument/2006/relationships/hyperlink" Target="https://www.nasa.gov/mission_pages/station/research/news/iss-20-years-20-breakthroughs#The evolution of fluid physics research" TargetMode="External"/><Relationship Id="rId1" Type="http://schemas.openxmlformats.org/officeDocument/2006/relationships/notesMaster" Target="../notesMasters/notesMaster1.xml"/><Relationship Id="rId6" Type="http://schemas.openxmlformats.org/officeDocument/2006/relationships/hyperlink" Target="https://www.nasa.gov/mission_pages/station/research/news/iss-20-years-20-breakthroughs#New water purification systems" TargetMode="External"/><Relationship Id="rId11" Type="http://schemas.openxmlformats.org/officeDocument/2006/relationships/hyperlink" Target="https://www.nasa.gov/mission_pages/station/research/news/iss-20-years-20-breakthroughs#Stimulating the low-Earth orbit economy" TargetMode="External"/><Relationship Id="rId5" Type="http://schemas.openxmlformats.org/officeDocument/2006/relationships/hyperlink" Target="https://www.nasa.gov/mission_pages/station/research/news/iss-20-years-20-breakthroughs#Discovery of steadily burning cool flames" TargetMode="External"/><Relationship Id="rId15" Type="http://schemas.openxmlformats.org/officeDocument/2006/relationships/hyperlink" Target="https://www.nasa.gov/mission_pages/station/research/news/iss-20-years-20-breakthroughs#Collecting data on more than 100 billion cosmic particles" TargetMode="External"/><Relationship Id="rId10" Type="http://schemas.openxmlformats.org/officeDocument/2006/relationships/hyperlink" Target="https://www.nasa.gov/mission_pages/station/research/news/iss-20-years-20-breakthroughs#Testing tissue chips in space" TargetMode="External"/><Relationship Id="rId19" Type="http://schemas.openxmlformats.org/officeDocument/2006/relationships/hyperlink" Target="https://www.nasa.gov/mission_pages/station/research/news/iss-20-years-20-breakthroughs#Opening up the field of colloid research" TargetMode="External"/><Relationship Id="rId4" Type="http://schemas.openxmlformats.org/officeDocument/2006/relationships/hyperlink" Target="https://www.nasa.gov/mission_pages/station/research/news/iss-20-years-20-breakthroughs#Fundamental disease research" TargetMode="External"/><Relationship Id="rId9" Type="http://schemas.openxmlformats.org/officeDocument/2006/relationships/hyperlink" Target="https://www.nasa.gov/mission_pages/station/research/news/iss-20-years-20-breakthroughs#Understanding how our bodies change in microgravity" TargetMode="External"/><Relationship Id="rId14" Type="http://schemas.openxmlformats.org/officeDocument/2006/relationships/hyperlink" Target="https://www.nasa.gov/mission_pages/station/research/news/iss-20-years-20-breakthroughs#Monitoring our planet from a unique perspective" TargetMode="External"/><Relationship Id="rId22" Type="http://schemas.openxmlformats.org/officeDocument/2006/relationships/hyperlink" Target="https://www.nasa.gov/mission_pages/station/research/news/iss-20-years-20-breakthroughs#Responding to natural disaste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 </a:t>
            </a:r>
          </a:p>
        </p:txBody>
      </p:sp>
      <p:sp>
        <p:nvSpPr>
          <p:cNvPr id="4" name="Contenidor de número de diapositiva 3"/>
          <p:cNvSpPr>
            <a:spLocks noGrp="1"/>
          </p:cNvSpPr>
          <p:nvPr>
            <p:ph type="sldNum" sz="quarter" idx="5"/>
          </p:nvPr>
        </p:nvSpPr>
        <p:spPr/>
        <p:txBody>
          <a:bodyPr/>
          <a:lstStyle/>
          <a:p>
            <a:fld id="{9B70677E-BB39-4477-818C-B25BB1733EE4}" type="slidenum">
              <a:rPr lang="en-US" smtClean="0"/>
              <a:t>1</a:t>
            </a:fld>
            <a:endParaRPr lang="en-US"/>
          </a:p>
        </p:txBody>
      </p:sp>
    </p:spTree>
    <p:extLst>
      <p:ext uri="{BB962C8B-B14F-4D97-AF65-F5344CB8AC3E}">
        <p14:creationId xmlns:p14="http://schemas.microsoft.com/office/powerpoint/2010/main" val="176228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ca-ES" sz="1800" dirty="0">
                <a:effectLst/>
                <a:latin typeface="Calibri" panose="020F0502020204030204" pitchFamily="34" charset="0"/>
                <a:ea typeface="Calibri" panose="020F0502020204030204" pitchFamily="34" charset="0"/>
                <a:cs typeface="Arial" panose="020B0604020202020204" pitchFamily="34" charset="0"/>
              </a:rPr>
              <a:t>Podreu comprovar que, a 400 km d’alçada, l’acceleració de la gravetat no és gaire diferent de la que experimentem a la superfície de la Terra; en canvi, a la ISS aconseguim experimentar condicions de microgravetat. Com és que a la ISS podem experimentar condicions de microgravetat? La segona part d’aquest repte consisteix en saber respondre aquesta pregunta.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10</a:t>
            </a:fld>
            <a:endParaRPr lang="en-US"/>
          </a:p>
        </p:txBody>
      </p:sp>
    </p:spTree>
    <p:extLst>
      <p:ext uri="{BB962C8B-B14F-4D97-AF65-F5344CB8AC3E}">
        <p14:creationId xmlns:p14="http://schemas.microsoft.com/office/powerpoint/2010/main" val="212724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ca-ES" sz="1800" b="1" dirty="0">
                <a:effectLst/>
                <a:latin typeface="Calibri" panose="020F0502020204030204" pitchFamily="34" charset="0"/>
                <a:ea typeface="Calibri" panose="020F0502020204030204" pitchFamily="34" charset="0"/>
                <a:cs typeface="Arial" panose="020B0604020202020204" pitchFamily="34" charset="0"/>
              </a:rPr>
              <a:t>Finalment, a la tercera part del repte, </a:t>
            </a:r>
            <a:r>
              <a:rPr lang="ca-ES" sz="1800" dirty="0">
                <a:effectLst/>
                <a:latin typeface="Calibri" panose="020F0502020204030204" pitchFamily="34" charset="0"/>
                <a:ea typeface="Calibri" panose="020F0502020204030204" pitchFamily="34" charset="0"/>
                <a:cs typeface="Arial" panose="020B0604020202020204" pitchFamily="34" charset="0"/>
              </a:rPr>
              <a:t>volem que demostreu el vostre coneixement proposant experiments que ens permetin mesurar l’acceleració de la gravetat, que no és igual a tot arreu de la Terra. I, d’altra banda, que ens permetin crea les condicions de microgravetat i veure amb els nostres ulls que, efectivament, es donen aquestes condicions.</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11</a:t>
            </a:fld>
            <a:endParaRPr lang="en-US"/>
          </a:p>
        </p:txBody>
      </p:sp>
    </p:spTree>
    <p:extLst>
      <p:ext uri="{BB962C8B-B14F-4D97-AF65-F5344CB8AC3E}">
        <p14:creationId xmlns:p14="http://schemas.microsoft.com/office/powerpoint/2010/main" val="212128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800" dirty="0">
                <a:effectLst/>
                <a:latin typeface="Calibri" panose="020F0502020204030204" pitchFamily="34" charset="0"/>
                <a:ea typeface="Calibri" panose="020F0502020204030204" pitchFamily="34" charset="0"/>
                <a:cs typeface="Arial" panose="020B0604020202020204" pitchFamily="34" charset="0"/>
              </a:rPr>
              <a:t>Que pensin algun experiment senzill per posar de relleu la microgravetat i els seus efectes, e.g., un experiment molt simple que feia davant dels alumnes fa temps, és fer un forat en una ampolla de plàstic en un dels seus laterals i a prop de la base, i llavors es veu com, si la tenim sobre la taula plena d'aigua, l'aigua surt pel forat, però si es deixa caure l'ampolla, l'aigua deixa de sortir pel forat fins que l'ampolla toca terra. Formes d’aconseguir condicions de microgravetat: els vols parabòlics, </a:t>
            </a:r>
            <a:r>
              <a:rPr lang="en-US" sz="1800" i="1" dirty="0">
                <a:effectLst/>
                <a:latin typeface="Calibri" panose="020F0502020204030204" pitchFamily="34" charset="0"/>
                <a:ea typeface="Calibri" panose="020F0502020204030204" pitchFamily="34" charset="0"/>
                <a:cs typeface="Arial" panose="020B0604020202020204" pitchFamily="34" charset="0"/>
              </a:rPr>
              <a:t>drop towers</a:t>
            </a:r>
            <a:r>
              <a:rPr lang="ca-ES" sz="1800" dirty="0">
                <a:effectLst/>
                <a:latin typeface="Calibri" panose="020F0502020204030204" pitchFamily="34" charset="0"/>
                <a:ea typeface="Calibri" panose="020F0502020204030204" pitchFamily="34" charset="0"/>
                <a:cs typeface="Arial" panose="020B0604020202020204" pitchFamily="34" charset="0"/>
              </a:rPr>
              <a:t>, i experiments a l'estació espacial internacional o altres satèl·lits, l’inici de la caiguda lliure d’un paracaigudista.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12</a:t>
            </a:fld>
            <a:endParaRPr lang="en-US"/>
          </a:p>
        </p:txBody>
      </p:sp>
    </p:spTree>
    <p:extLst>
      <p:ext uri="{BB962C8B-B14F-4D97-AF65-F5344CB8AC3E}">
        <p14:creationId xmlns:p14="http://schemas.microsoft.com/office/powerpoint/2010/main" val="365012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800" dirty="0">
                <a:effectLst/>
                <a:latin typeface="Calibri" panose="020F0502020204030204" pitchFamily="34" charset="0"/>
                <a:ea typeface="Calibri" panose="020F0502020204030204" pitchFamily="34" charset="0"/>
                <a:cs typeface="Arial" panose="020B0604020202020204" pitchFamily="34" charset="0"/>
              </a:rPr>
              <a:t>Que pensin algun experiment senzill per posar de relleu la microgravetat i els seus efectes, e.g., un experiment molt simple que feia davant dels alumnes fa temps, és fer un forat en una ampolla de plàstic en un dels seus laterals i a prop de la base, i llavors es veu com, si la tenim sobre la taula plena d'aigua, l'aigua surt pel forat, però si es deixa caure l'ampolla, l'aigua deixa de sortir pel forat fins que l'ampolla toca terra. Formes d’aconseguir condicions de microgravetat: els vols parabòlics, </a:t>
            </a:r>
            <a:r>
              <a:rPr lang="en-US" sz="1800" i="1" dirty="0">
                <a:effectLst/>
                <a:latin typeface="Calibri" panose="020F0502020204030204" pitchFamily="34" charset="0"/>
                <a:ea typeface="Calibri" panose="020F0502020204030204" pitchFamily="34" charset="0"/>
                <a:cs typeface="Arial" panose="020B0604020202020204" pitchFamily="34" charset="0"/>
              </a:rPr>
              <a:t>drop towers</a:t>
            </a:r>
            <a:r>
              <a:rPr lang="ca-ES" sz="1800" dirty="0">
                <a:effectLst/>
                <a:latin typeface="Calibri" panose="020F0502020204030204" pitchFamily="34" charset="0"/>
                <a:ea typeface="Calibri" panose="020F0502020204030204" pitchFamily="34" charset="0"/>
                <a:cs typeface="Arial" panose="020B0604020202020204" pitchFamily="34" charset="0"/>
              </a:rPr>
              <a:t>, i experiments a l'estació espacial internacional o altres satèl·lits, l’inici de la caiguda lliure d’un paracaigudista.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13</a:t>
            </a:fld>
            <a:endParaRPr lang="en-US"/>
          </a:p>
        </p:txBody>
      </p:sp>
    </p:spTree>
    <p:extLst>
      <p:ext uri="{BB962C8B-B14F-4D97-AF65-F5344CB8AC3E}">
        <p14:creationId xmlns:p14="http://schemas.microsoft.com/office/powerpoint/2010/main" val="346588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800" dirty="0">
                <a:effectLst/>
                <a:latin typeface="Calibri" panose="020F0502020204030204" pitchFamily="34" charset="0"/>
                <a:ea typeface="Calibri" panose="020F0502020204030204" pitchFamily="34" charset="0"/>
                <a:cs typeface="Arial" panose="020B0604020202020204" pitchFamily="34" charset="0"/>
              </a:rPr>
              <a:t>Que pensin algun experiment senzill per posar de relleu la microgravetat i els seus efectes, e.g., un experiment molt simple que feia davant dels alumnes fa temps, és fer un forat en una ampolla de plàstic en un dels seus laterals i a prop de la base, i llavors es veu com, si la tenim sobre la taula plena d'aigua, l'aigua surt pel forat, però si es deixa caure l'ampolla, l'aigua deixa de sortir pel forat fins que l'ampolla toca terra. Formes d’aconseguir condicions de microgravetat: els vols parabòlics, </a:t>
            </a:r>
            <a:r>
              <a:rPr lang="en-US" sz="1800" i="1" dirty="0">
                <a:effectLst/>
                <a:latin typeface="Calibri" panose="020F0502020204030204" pitchFamily="34" charset="0"/>
                <a:ea typeface="Calibri" panose="020F0502020204030204" pitchFamily="34" charset="0"/>
                <a:cs typeface="Arial" panose="020B0604020202020204" pitchFamily="34" charset="0"/>
              </a:rPr>
              <a:t>drop towers</a:t>
            </a:r>
            <a:r>
              <a:rPr lang="ca-ES" sz="1800" dirty="0">
                <a:effectLst/>
                <a:latin typeface="Calibri" panose="020F0502020204030204" pitchFamily="34" charset="0"/>
                <a:ea typeface="Calibri" panose="020F0502020204030204" pitchFamily="34" charset="0"/>
                <a:cs typeface="Arial" panose="020B0604020202020204" pitchFamily="34" charset="0"/>
              </a:rPr>
              <a:t>, i experiments a l'estació espacial internacional o altres satèl·lits, l’inici de la caiguda lliure d’un paracaigudista.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14</a:t>
            </a:fld>
            <a:endParaRPr lang="en-US"/>
          </a:p>
        </p:txBody>
      </p:sp>
    </p:spTree>
    <p:extLst>
      <p:ext uri="{BB962C8B-B14F-4D97-AF65-F5344CB8AC3E}">
        <p14:creationId xmlns:p14="http://schemas.microsoft.com/office/powerpoint/2010/main" val="72314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800" dirty="0">
                <a:effectLst/>
                <a:latin typeface="Calibri" panose="020F0502020204030204" pitchFamily="34" charset="0"/>
                <a:ea typeface="Calibri" panose="020F0502020204030204" pitchFamily="34" charset="0"/>
                <a:cs typeface="Arial" panose="020B0604020202020204" pitchFamily="34" charset="0"/>
              </a:rPr>
              <a:t>Que pensin algun experiment senzill per posar de relleu la microgravetat i els seus efectes, e.g., un experiment molt simple que feia davant dels alumnes fa temps, és fer un forat en una ampolla de plàstic en un dels seus laterals i a prop de la base, i llavors es veu com, si la tenim sobre la taula plena d'aigua, l'aigua surt pel forat, però si es deixa caure l'ampolla, l'aigua deixa de sortir pel forat fins que l'ampolla toca terra. Formes d’aconseguir condicions de microgravetat: els vols parabòlics, </a:t>
            </a:r>
            <a:r>
              <a:rPr lang="en-US" sz="1800" i="1" dirty="0">
                <a:effectLst/>
                <a:latin typeface="Calibri" panose="020F0502020204030204" pitchFamily="34" charset="0"/>
                <a:ea typeface="Calibri" panose="020F0502020204030204" pitchFamily="34" charset="0"/>
                <a:cs typeface="Arial" panose="020B0604020202020204" pitchFamily="34" charset="0"/>
              </a:rPr>
              <a:t>drop towers</a:t>
            </a:r>
            <a:r>
              <a:rPr lang="ca-ES" sz="1800" dirty="0">
                <a:effectLst/>
                <a:latin typeface="Calibri" panose="020F0502020204030204" pitchFamily="34" charset="0"/>
                <a:ea typeface="Calibri" panose="020F0502020204030204" pitchFamily="34" charset="0"/>
                <a:cs typeface="Arial" panose="020B0604020202020204" pitchFamily="34" charset="0"/>
              </a:rPr>
              <a:t>, i experiments a l'estació espacial internacional o altres satèl·lits, l’inici de la caiguda lliure d’un paracaigudista.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15</a:t>
            </a:fld>
            <a:endParaRPr lang="en-US"/>
          </a:p>
        </p:txBody>
      </p:sp>
    </p:spTree>
    <p:extLst>
      <p:ext uri="{BB962C8B-B14F-4D97-AF65-F5344CB8AC3E}">
        <p14:creationId xmlns:p14="http://schemas.microsoft.com/office/powerpoint/2010/main" val="338224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 </a:t>
            </a:r>
          </a:p>
        </p:txBody>
      </p:sp>
      <p:sp>
        <p:nvSpPr>
          <p:cNvPr id="4" name="Contenidor de número de diapositiva 3"/>
          <p:cNvSpPr>
            <a:spLocks noGrp="1"/>
          </p:cNvSpPr>
          <p:nvPr>
            <p:ph type="sldNum" sz="quarter" idx="5"/>
          </p:nvPr>
        </p:nvSpPr>
        <p:spPr/>
        <p:txBody>
          <a:bodyPr/>
          <a:lstStyle/>
          <a:p>
            <a:fld id="{9B70677E-BB39-4477-818C-B25BB1733EE4}" type="slidenum">
              <a:rPr lang="en-US" smtClean="0"/>
              <a:t>16</a:t>
            </a:fld>
            <a:endParaRPr lang="en-US"/>
          </a:p>
        </p:txBody>
      </p:sp>
    </p:spTree>
    <p:extLst>
      <p:ext uri="{BB962C8B-B14F-4D97-AF65-F5344CB8AC3E}">
        <p14:creationId xmlns:p14="http://schemas.microsoft.com/office/powerpoint/2010/main" val="237382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800" b="1" dirty="0">
                <a:effectLst/>
                <a:latin typeface="Arial" panose="020B0604020202020204" pitchFamily="34" charset="0"/>
                <a:ea typeface="Calibri" panose="020F0502020204030204" pitchFamily="34" charset="0"/>
              </a:rPr>
              <a:t>Deixant caure una poma a terra:</a:t>
            </a:r>
            <a:r>
              <a:rPr lang="ca-ES" sz="1800" dirty="0">
                <a:effectLst/>
                <a:latin typeface="Arial" panose="020B0604020202020204" pitchFamily="34" charset="0"/>
                <a:ea typeface="Calibri" panose="020F0502020204030204" pitchFamily="34" charset="0"/>
              </a:rPr>
              <a:t> què ha passat aquí? Segur que aquest senzill acte us fa pensar en Isaac Newton i segur que ja esteu familiaritzats amb la gravetat; la Terra ens atrau amb la seva massa, i qualsevol objecte que deixem caure és atret cap a terra amb una acceleració d’uns 9,81 m/s</a:t>
            </a:r>
            <a:r>
              <a:rPr lang="ca-ES" sz="1800" baseline="30000" dirty="0">
                <a:effectLst/>
                <a:latin typeface="Arial" panose="020B0604020202020204" pitchFamily="34" charset="0"/>
                <a:ea typeface="Calibri" panose="020F0502020204030204" pitchFamily="34" charset="0"/>
              </a:rPr>
              <a:t>2</a:t>
            </a:r>
            <a:r>
              <a:rPr lang="ca-ES" sz="1800" dirty="0">
                <a:effectLst/>
                <a:latin typeface="Arial" panose="020B0604020202020204" pitchFamily="34" charset="0"/>
                <a:ea typeface="Calibri" panose="020F0502020204030204" pitchFamily="34" charset="0"/>
              </a:rPr>
              <a:t>. </a:t>
            </a:r>
            <a:endParaRPr lang="ca-ES" dirty="0"/>
          </a:p>
        </p:txBody>
      </p:sp>
      <p:sp>
        <p:nvSpPr>
          <p:cNvPr id="4" name="Marcador de número de diapositiva 3"/>
          <p:cNvSpPr>
            <a:spLocks noGrp="1"/>
          </p:cNvSpPr>
          <p:nvPr>
            <p:ph type="sldNum" sz="quarter" idx="5"/>
          </p:nvPr>
        </p:nvSpPr>
        <p:spPr/>
        <p:txBody>
          <a:bodyPr/>
          <a:lstStyle/>
          <a:p>
            <a:fld id="{9B70677E-BB39-4477-818C-B25BB1733EE4}" type="slidenum">
              <a:rPr lang="en-US" smtClean="0"/>
              <a:t>2</a:t>
            </a:fld>
            <a:endParaRPr lang="en-US"/>
          </a:p>
        </p:txBody>
      </p:sp>
    </p:spTree>
    <p:extLst>
      <p:ext uri="{BB962C8B-B14F-4D97-AF65-F5344CB8AC3E}">
        <p14:creationId xmlns:p14="http://schemas.microsoft.com/office/powerpoint/2010/main" val="365933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800" dirty="0">
                <a:effectLst/>
                <a:latin typeface="Arial" panose="020B0604020202020204" pitchFamily="34" charset="0"/>
                <a:ea typeface="Calibri" panose="020F0502020204030204" pitchFamily="34" charset="0"/>
              </a:rPr>
              <a:t>En canvi, si fem això mateix a bord de la ISS, què és el que passa? </a:t>
            </a:r>
            <a:endParaRPr lang="ca-ES" dirty="0"/>
          </a:p>
        </p:txBody>
      </p:sp>
      <p:sp>
        <p:nvSpPr>
          <p:cNvPr id="4" name="Marcador de número de diapositiva 3"/>
          <p:cNvSpPr>
            <a:spLocks noGrp="1"/>
          </p:cNvSpPr>
          <p:nvPr>
            <p:ph type="sldNum" sz="quarter" idx="5"/>
          </p:nvPr>
        </p:nvSpPr>
        <p:spPr/>
        <p:txBody>
          <a:bodyPr/>
          <a:lstStyle/>
          <a:p>
            <a:fld id="{9B70677E-BB39-4477-818C-B25BB1733EE4}" type="slidenum">
              <a:rPr lang="en-US" smtClean="0"/>
              <a:t>3</a:t>
            </a:fld>
            <a:endParaRPr lang="en-US"/>
          </a:p>
        </p:txBody>
      </p:sp>
    </p:spTree>
    <p:extLst>
      <p:ext uri="{BB962C8B-B14F-4D97-AF65-F5344CB8AC3E}">
        <p14:creationId xmlns:p14="http://schemas.microsoft.com/office/powerpoint/2010/main" val="19379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ca-ES" sz="1800" b="1" dirty="0">
                <a:effectLst/>
                <a:latin typeface="Arial" panose="020B0604020202020204" pitchFamily="34" charset="0"/>
                <a:ea typeface="Calibri" panose="020F0502020204030204" pitchFamily="34" charset="0"/>
                <a:cs typeface="Times New Roman" panose="02020603050405020304" pitchFamily="18" charset="0"/>
              </a:rPr>
              <a:t>A la ISS experimenten condicions de microgravetat: </a:t>
            </a:r>
            <a:r>
              <a:rPr lang="ca-ES" sz="1800" dirty="0">
                <a:effectLst/>
                <a:latin typeface="Arial" panose="020B0604020202020204" pitchFamily="34" charset="0"/>
                <a:ea typeface="Calibri" panose="020F0502020204030204" pitchFamily="34" charset="0"/>
                <a:cs typeface="Times New Roman" panose="02020603050405020304" pitchFamily="18" charset="0"/>
              </a:rPr>
              <a:t>condició en la qual</a:t>
            </a:r>
            <a:r>
              <a:rPr lang="ca-ES" sz="1800" dirty="0"/>
              <a:t>, a banda del propi pes, </a:t>
            </a:r>
            <a:r>
              <a:rPr lang="ca-ES" sz="1800" b="1" dirty="0"/>
              <a:t>no s’experimenta/no s’està subjecte a cap altra força de magnitud comparable al propi pes</a:t>
            </a:r>
            <a:r>
              <a:rPr lang="ca-ES" sz="1800" b="1" dirty="0">
                <a:effectLst/>
                <a:latin typeface="Calibri" panose="020F0502020204030204" pitchFamily="34" charset="0"/>
                <a:cs typeface="Times New Roman" panose="02020603050405020304" pitchFamily="18" charset="0"/>
              </a:rPr>
              <a:t>.</a:t>
            </a:r>
            <a:endParaRPr lang="ca-ES" sz="1800" b="1" dirty="0"/>
          </a:p>
        </p:txBody>
      </p:sp>
      <p:sp>
        <p:nvSpPr>
          <p:cNvPr id="4" name="Marcador de número de diapositiva 3"/>
          <p:cNvSpPr>
            <a:spLocks noGrp="1"/>
          </p:cNvSpPr>
          <p:nvPr>
            <p:ph type="sldNum" sz="quarter" idx="5"/>
          </p:nvPr>
        </p:nvSpPr>
        <p:spPr/>
        <p:txBody>
          <a:bodyPr/>
          <a:lstStyle/>
          <a:p>
            <a:fld id="{9B70677E-BB39-4477-818C-B25BB1733EE4}" type="slidenum">
              <a:rPr lang="en-US" smtClean="0"/>
              <a:t>4</a:t>
            </a:fld>
            <a:endParaRPr lang="en-US"/>
          </a:p>
        </p:txBody>
      </p:sp>
    </p:spTree>
    <p:extLst>
      <p:ext uri="{BB962C8B-B14F-4D97-AF65-F5344CB8AC3E}">
        <p14:creationId xmlns:p14="http://schemas.microsoft.com/office/powerpoint/2010/main" val="13577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L’efecte de la gravetat de la Terra disminueix a mesura que ens allunyem d’ella d’acord a la Llei de Gravitació Universal, que diu que la força d’atracció entre dues masses és (explicar fórmula)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5</a:t>
            </a:fld>
            <a:endParaRPr lang="en-US"/>
          </a:p>
        </p:txBody>
      </p:sp>
    </p:spTree>
    <p:extLst>
      <p:ext uri="{BB962C8B-B14F-4D97-AF65-F5344CB8AC3E}">
        <p14:creationId xmlns:p14="http://schemas.microsoft.com/office/powerpoint/2010/main" val="244219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És a dir, si sobre la superfície de la Terra (distància </a:t>
            </a:r>
            <a:r>
              <a:rPr lang="ca-ES" i="1" dirty="0"/>
              <a:t>r</a:t>
            </a:r>
            <a:r>
              <a:rPr lang="ca-ES" dirty="0"/>
              <a:t> del centre), l’acceleració de la gravetat és la unitat ‘1’, a una distància de 10 vegades </a:t>
            </a:r>
            <a:r>
              <a:rPr lang="ca-ES" i="1" dirty="0"/>
              <a:t>r</a:t>
            </a:r>
            <a:r>
              <a:rPr lang="ca-ES" dirty="0"/>
              <a:t>, l’acceleració de la gravetat és 100 vegades més petita que sobre la superfície terrestre, per la relació quadràtica de la força d’atracció gravitatòria amb la distància </a:t>
            </a:r>
            <a:r>
              <a:rPr lang="ca-ES" i="1" dirty="0"/>
              <a:t>r</a:t>
            </a:r>
            <a:r>
              <a:rPr lang="ca-ES" dirty="0"/>
              <a:t>.</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6</a:t>
            </a:fld>
            <a:endParaRPr lang="en-US"/>
          </a:p>
        </p:txBody>
      </p:sp>
    </p:spTree>
    <p:extLst>
      <p:ext uri="{BB962C8B-B14F-4D97-AF65-F5344CB8AC3E}">
        <p14:creationId xmlns:p14="http://schemas.microsoft.com/office/powerpoint/2010/main" val="172189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sz="1800" b="1" dirty="0">
                <a:effectLst/>
                <a:latin typeface="Calibri" panose="020F0502020204030204" pitchFamily="34" charset="0"/>
                <a:ea typeface="Calibri" panose="020F0502020204030204" pitchFamily="34" charset="0"/>
                <a:cs typeface="Arial" panose="020B0604020202020204" pitchFamily="34" charset="0"/>
              </a:rPr>
              <a:t>La gravetat a la Terra emmascara molts fenòmens, </a:t>
            </a:r>
            <a:r>
              <a:rPr lang="ca-ES" sz="1800" dirty="0">
                <a:effectLst/>
                <a:latin typeface="Calibri" panose="020F0502020204030204" pitchFamily="34" charset="0"/>
                <a:ea typeface="Calibri" panose="020F0502020204030204" pitchFamily="34" charset="0"/>
                <a:cs typeface="Arial" panose="020B0604020202020204" pitchFamily="34" charset="0"/>
              </a:rPr>
              <a:t>per això és molt important poder fer experiments que no es vegin afectats per la gravetat de la Terra, o on aquests efectes siguin menyspreables y no dominants. Els experiments en condicions de microgravetat han permès molts avenços significatius en branques de la ciència tan importants i diverses com la ciència de materials, ciències de la vida, medicina, creixement de vegetals, combustió, fluids,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a:effectLst/>
                <a:latin typeface="Calibri" panose="020F0502020204030204" pitchFamily="34" charset="0"/>
                <a:ea typeface="Calibri" panose="020F0502020204030204" pitchFamily="34" charset="0"/>
                <a:cs typeface="Arial" panose="020B0604020202020204" pitchFamily="34" charset="0"/>
              </a:rPr>
              <a:t>20 top experiments in the ISS: </a:t>
            </a:r>
            <a:r>
              <a:rPr lang="en-US" sz="1800" noProof="0" dirty="0">
                <a:effectLst/>
                <a:latin typeface="Calibri" panose="020F0502020204030204" pitchFamily="34" charset="0"/>
                <a:ea typeface="Calibri" panose="020F0502020204030204" pitchFamily="34" charset="0"/>
                <a:cs typeface="Arial" panose="020B0604020202020204" pitchFamily="34" charset="0"/>
              </a:rPr>
              <a:t>https://scitechdaily.com/20-top-experiments-from-20-years-of-human-research-on-the-international-space-station/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20 Breakthroughs from 20 Years of Science aboard the International Space Station:</a:t>
            </a:r>
            <a:r>
              <a:rPr lang="ca-ES" sz="1800" dirty="0">
                <a:effectLst/>
                <a:latin typeface="Calibri" panose="020F0502020204030204" pitchFamily="34" charset="0"/>
                <a:ea typeface="Calibri" panose="020F0502020204030204" pitchFamily="34" charset="0"/>
                <a:cs typeface="Arial" panose="020B0604020202020204" pitchFamily="34" charset="0"/>
              </a:rPr>
              <a:t> https://www.nasa.gov/mission_pages/station/research/news/iss-20-years-20-breakthroughs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hlinkClick r:id="rId3"/>
              </a:rPr>
              <a:t>Exploring the fifth state of matter</a:t>
            </a:r>
            <a:r>
              <a:rPr lang="en-US" sz="1800" dirty="0"/>
              <a:t>: 25 years ago, scientists first produced a fifth state of matter, called a Bose-Einstein condensate (BEC), on Earth. In 2018, NASA's Cold Atom Lab became the first facility to produce that state of matter in space. This achievement may provide insight into fundamental laws of quantum mechanics.</a:t>
            </a:r>
          </a:p>
          <a:p>
            <a:r>
              <a:rPr lang="en-US" sz="1800" b="1" dirty="0">
                <a:hlinkClick r:id="rId4"/>
              </a:rPr>
              <a:t>Fundamental disease research</a:t>
            </a:r>
            <a:r>
              <a:rPr lang="en-US" sz="1800" dirty="0"/>
              <a:t>: Alzheimer’s Disease. Parkinson’s Disease. Cancer. Asthma. Heart Disease. If any of these conditions has affected your life, so has space station research.</a:t>
            </a:r>
          </a:p>
          <a:p>
            <a:r>
              <a:rPr lang="en-US" sz="1800" b="1" dirty="0">
                <a:hlinkClick r:id="rId5"/>
              </a:rPr>
              <a:t>Discovery of steadily burning cool flames</a:t>
            </a:r>
            <a:r>
              <a:rPr lang="en-US" sz="1800" dirty="0"/>
              <a:t>: When scientists burned fuel droplets in the Flame Extinguishing Experiment (FLEX) study, something unexpected occurred. A heptane fuel droplet appeared to extinguish, but actually continued to burn without a visible flame at temperatures two-and-a-half times cooler than a typical candle.</a:t>
            </a:r>
          </a:p>
          <a:p>
            <a:r>
              <a:rPr lang="en-US" sz="1800" b="1" dirty="0">
                <a:hlinkClick r:id="rId6"/>
              </a:rPr>
              <a:t>New water purification systems</a:t>
            </a:r>
            <a:r>
              <a:rPr lang="en-US" sz="1800" dirty="0"/>
              <a:t>: Water is vital for human survival. Unfortunately, many people around the world lack access to clean water. At-risk areas can gain access to advanced filtration and purification systems through technology that was developed for the space station, enabling the astronauts living aboard to recycle 93% of their water.</a:t>
            </a:r>
          </a:p>
          <a:p>
            <a:r>
              <a:rPr lang="en-US" sz="1800" b="1" dirty="0">
                <a:hlinkClick r:id="rId7"/>
              </a:rPr>
              <a:t>Drug development using protein crystals</a:t>
            </a:r>
            <a:r>
              <a:rPr lang="en-US" sz="1800" dirty="0"/>
              <a:t>: Protein crystal growth experiments conducted aboard the space station have provided insights into numerous disease treatments, from cancer to gum disease to Duchenne Muscular Dystrophy.</a:t>
            </a:r>
          </a:p>
          <a:p>
            <a:r>
              <a:rPr lang="en-US" sz="1800" b="1" dirty="0">
                <a:hlinkClick r:id="rId8"/>
              </a:rPr>
              <a:t>Methods to combat muscle atrophy and bone loss</a:t>
            </a:r>
            <a:r>
              <a:rPr lang="en-US" sz="1800" dirty="0"/>
              <a:t>: Space studies have contributed greatly to our knowledge of bone and muscle loss in astronauts – and how to mitigate those effects. The knowledge gained also applies to people on Earth dealing with diseases such as osteoporosis.</a:t>
            </a:r>
          </a:p>
          <a:p>
            <a:r>
              <a:rPr lang="en-US" sz="1800" b="1" dirty="0">
                <a:hlinkClick r:id="rId9"/>
              </a:rPr>
              <a:t>Understanding how our bodies change in microgravity</a:t>
            </a:r>
            <a:r>
              <a:rPr lang="en-US" sz="1800" dirty="0"/>
              <a:t>: When humans head to Mars, we need to know what challenges we face. Long-term stays aboard the space station have uncovered unexpected ways that the human body changes in microgravity.</a:t>
            </a:r>
          </a:p>
          <a:p>
            <a:r>
              <a:rPr lang="en-US" sz="1800" b="1" dirty="0">
                <a:hlinkClick r:id="rId10"/>
              </a:rPr>
              <a:t>Testing tissue chips in space</a:t>
            </a:r>
            <a:r>
              <a:rPr lang="en-US" sz="1800" dirty="0"/>
              <a:t>: Tissue chips are roughly thumb-drive-sized devices that contain human cells in a 3D matrix, representing functions of an organ. Chips have been sent to station, seeking to better understand the impact of microgravity on human health and to translate that understanding to improved health on Earth.</a:t>
            </a:r>
          </a:p>
          <a:p>
            <a:r>
              <a:rPr lang="en-US" sz="1800" b="1" dirty="0">
                <a:hlinkClick r:id="rId11"/>
              </a:rPr>
              <a:t>Stimulating the low-Earth orbit economy</a:t>
            </a:r>
            <a:r>
              <a:rPr lang="en-US" sz="1800" dirty="0"/>
              <a:t>: From satellite deployment to in-space research, a vibrant commercial space economy has developed, with a value that now exceeds $345 billion. The space station has been a key part of supporting that growth.</a:t>
            </a:r>
          </a:p>
          <a:p>
            <a:r>
              <a:rPr lang="en-US" sz="1800" b="1" dirty="0">
                <a:hlinkClick r:id="rId12"/>
              </a:rPr>
              <a:t>Growing food in microgravity</a:t>
            </a:r>
            <a:r>
              <a:rPr lang="en-US" sz="1800" dirty="0"/>
              <a:t>: The ability to grow supplemental food can help humans explore farther from Earth. Many techniques for growing plants have been explored aboard the space station to prepare for these missions. On August 10, 2015, astronauts sampled their first space-grown salad, and astronauts now are growing radishes in space.</a:t>
            </a:r>
          </a:p>
          <a:p>
            <a:r>
              <a:rPr lang="en-US" sz="1800" b="1" dirty="0">
                <a:hlinkClick r:id="rId13"/>
              </a:rPr>
              <a:t>Deployment of CubeSats from station</a:t>
            </a:r>
            <a:r>
              <a:rPr lang="en-US" sz="1800" dirty="0"/>
              <a:t>: CubeSats are one of the smallest types of satellites and provide a cheaper way to perform science and technology demonstrations in space. More than 250 CubeSats have now been deployed from the space station, jumpstarting research and satellite companies.</a:t>
            </a:r>
          </a:p>
          <a:p>
            <a:r>
              <a:rPr lang="en-US" sz="1800" b="1" dirty="0">
                <a:hlinkClick r:id="rId14"/>
              </a:rPr>
              <a:t>Monitoring our planet from a unique perspective</a:t>
            </a:r>
            <a:r>
              <a:rPr lang="en-US" sz="1800" dirty="0"/>
              <a:t>: The capacity to host varying complements of instruments, both internal and external, has evolved the station into a robust platform for researchers studying Earth’s water, air, land masses, vegetation, and more while providing them additional views beyond those of NASA’s typical Earth remote-sensing satellites.</a:t>
            </a:r>
          </a:p>
          <a:p>
            <a:r>
              <a:rPr lang="en-US" sz="1800" b="1" dirty="0">
                <a:hlinkClick r:id="rId15"/>
              </a:rPr>
              <a:t>Collecting data on more than 100 billion cosmic particles</a:t>
            </a:r>
            <a:r>
              <a:rPr lang="en-US" sz="1800" dirty="0"/>
              <a:t>: The Alpha Magnetic Spectrometer – 02 has provided researchers around the globe with data that can help determine what the universe is made of and how it began.</a:t>
            </a:r>
          </a:p>
          <a:p>
            <a:r>
              <a:rPr lang="en-US" sz="1800" b="1" dirty="0">
                <a:hlinkClick r:id="rId16"/>
              </a:rPr>
              <a:t>A better understanding of pulsars and black holes</a:t>
            </a:r>
            <a:r>
              <a:rPr lang="en-US" sz="1800" dirty="0"/>
              <a:t>: Two tools installed on the outside of the space station, NICER and MAXI, have worked in tandem to advance our knowledge of pulsars and black holes.</a:t>
            </a:r>
          </a:p>
          <a:p>
            <a:r>
              <a:rPr lang="en-US" sz="1800" b="1" dirty="0">
                <a:hlinkClick r:id="rId17"/>
              </a:rPr>
              <a:t>Student access to an orbiting laboratory</a:t>
            </a:r>
            <a:r>
              <a:rPr lang="en-US" sz="1800" dirty="0"/>
              <a:t>: Companies and professors are not the only ones using the space station for microgravity research. Station has given elementary- to college-aged students access to science in space and the opportunity to study microgravity’s effects.</a:t>
            </a:r>
          </a:p>
          <a:p>
            <a:r>
              <a:rPr lang="en-US" sz="1800" b="1" dirty="0">
                <a:hlinkClick r:id="rId18"/>
              </a:rPr>
              <a:t>Capability to identify unknown microbes in space</a:t>
            </a:r>
            <a:r>
              <a:rPr lang="en-US" sz="1800" dirty="0"/>
              <a:t>: Having the ability to identify microbes in real time in space without the need to send them back to Earth for identification would be revolutionary for the world of microbiology and space exploration. The Genes in Space-3 team turned that possibility into reality in 2017.</a:t>
            </a:r>
          </a:p>
          <a:p>
            <a:r>
              <a:rPr lang="en-US" sz="1800" b="1" dirty="0">
                <a:hlinkClick r:id="rId19"/>
              </a:rPr>
              <a:t>Opening up the field of colloid research</a:t>
            </a:r>
            <a:r>
              <a:rPr lang="en-US" sz="1800" dirty="0"/>
              <a:t>: Toothpaste, 3D printing, pharmaceuticals, and detecting shifting sands on Mars may not seem related to each other at all, yet each stands to benefit from improvements made thanks to research on colloids aboard the space station.</a:t>
            </a:r>
          </a:p>
          <a:p>
            <a:r>
              <a:rPr lang="en-US" sz="1800" b="1" dirty="0">
                <a:hlinkClick r:id="rId20"/>
              </a:rPr>
              <a:t>The evolution of fluid physics research</a:t>
            </a:r>
            <a:r>
              <a:rPr lang="en-US" sz="1800" dirty="0"/>
              <a:t>: Fluids cover our planet, but sending them to space can help us better understand how they flow. The study of fluids in space has progressed from fundamental research into the testing of technology applications ranging from advanced medical devices to heat transfer systems.</a:t>
            </a:r>
          </a:p>
          <a:p>
            <a:r>
              <a:rPr lang="en-US" sz="1800" b="1" dirty="0">
                <a:hlinkClick r:id="rId21"/>
              </a:rPr>
              <a:t>3D printing in microgravity</a:t>
            </a:r>
            <a:r>
              <a:rPr lang="en-US" sz="1800" dirty="0"/>
              <a:t>: The first item was 3D printed on the space station in 2014. Since then, we have explored 3D printing using recycled materials and even printing human tissue.</a:t>
            </a:r>
          </a:p>
          <a:p>
            <a:r>
              <a:rPr lang="en-US" sz="1800" b="1" dirty="0">
                <a:hlinkClick r:id="rId22"/>
              </a:rPr>
              <a:t>Responding to natural disasters</a:t>
            </a:r>
            <a:r>
              <a:rPr lang="en-US" sz="1800" dirty="0"/>
              <a:t>: With crew handheld camera imagery as a core component, the station has become an active participant in orbital data collection to support disaster response activities both within the U.S. and abroad.</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7</a:t>
            </a:fld>
            <a:endParaRPr lang="en-US"/>
          </a:p>
        </p:txBody>
      </p:sp>
    </p:spTree>
    <p:extLst>
      <p:ext uri="{BB962C8B-B14F-4D97-AF65-F5344CB8AC3E}">
        <p14:creationId xmlns:p14="http://schemas.microsoft.com/office/powerpoint/2010/main" val="25775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ca-ES" sz="1800" dirty="0">
                <a:effectLst/>
                <a:latin typeface="Calibri" panose="020F0502020204030204" pitchFamily="34" charset="0"/>
                <a:ea typeface="Calibri" panose="020F0502020204030204" pitchFamily="34" charset="0"/>
                <a:cs typeface="Arial" panose="020B0604020202020204" pitchFamily="34" charset="0"/>
              </a:rPr>
              <a:t>Es demana pensar formes que posin de relleu la microgravetat i els seus efectes, i/o quines formes hi ha d’aconseguir condicions de microgravetat. Es considera que estem en condicions de microgravetat quan sobre nosaltres no hi actua cap altra força de magnitud comparable al nostre pes.</a:t>
            </a:r>
          </a:p>
          <a:p>
            <a:pPr algn="just">
              <a:lnSpc>
                <a:spcPct val="107000"/>
              </a:lnSpc>
              <a:spcAft>
                <a:spcPts val="800"/>
              </a:spcAft>
            </a:pPr>
            <a:endParaRPr lang="ca-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ca-ES" sz="1800" b="1" dirty="0">
                <a:effectLst/>
                <a:latin typeface="Calibri" panose="020F0502020204030204" pitchFamily="34" charset="0"/>
                <a:ea typeface="Calibri" panose="020F0502020204030204" pitchFamily="34" charset="0"/>
                <a:cs typeface="Arial" panose="020B0604020202020204" pitchFamily="34" charset="0"/>
              </a:rPr>
              <a:t>Hem definit el repte en tres fases: La primera </a:t>
            </a:r>
            <a:r>
              <a:rPr lang="ca-ES" sz="1800" dirty="0">
                <a:effectLst/>
                <a:latin typeface="Calibri" panose="020F0502020204030204" pitchFamily="34" charset="0"/>
                <a:ea typeface="Calibri" panose="020F0502020204030204" pitchFamily="34" charset="0"/>
                <a:cs typeface="Arial" panose="020B0604020202020204" pitchFamily="34" charset="0"/>
              </a:rPr>
              <a:t>es tracta de cercar informació sobre com s’aconsegueix avui dia crear les condicions de microgravetat a la Terra (llegir pregunta transparència).</a:t>
            </a:r>
          </a:p>
        </p:txBody>
      </p:sp>
      <p:sp>
        <p:nvSpPr>
          <p:cNvPr id="4" name="Marcador de número de diapositiva 3"/>
          <p:cNvSpPr>
            <a:spLocks noGrp="1"/>
          </p:cNvSpPr>
          <p:nvPr>
            <p:ph type="sldNum" sz="quarter" idx="5"/>
          </p:nvPr>
        </p:nvSpPr>
        <p:spPr/>
        <p:txBody>
          <a:bodyPr/>
          <a:lstStyle/>
          <a:p>
            <a:fld id="{9B70677E-BB39-4477-818C-B25BB1733EE4}" type="slidenum">
              <a:rPr lang="en-US" smtClean="0"/>
              <a:t>8</a:t>
            </a:fld>
            <a:endParaRPr lang="en-US"/>
          </a:p>
        </p:txBody>
      </p:sp>
    </p:spTree>
    <p:extLst>
      <p:ext uri="{BB962C8B-B14F-4D97-AF65-F5344CB8AC3E}">
        <p14:creationId xmlns:p14="http://schemas.microsoft.com/office/powerpoint/2010/main" val="187943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ca-ES" sz="1800" dirty="0">
                <a:effectLst/>
                <a:latin typeface="Calibri" panose="020F0502020204030204" pitchFamily="34" charset="0"/>
                <a:ea typeface="Calibri" panose="020F0502020204030204" pitchFamily="34" charset="0"/>
                <a:cs typeface="Arial" panose="020B0604020202020204" pitchFamily="34" charset="0"/>
              </a:rPr>
              <a:t>Una part importantíssima de la feina que es fa a bord de la ISS (</a:t>
            </a:r>
            <a:r>
              <a:rPr lang="en-US" sz="1800" i="1" dirty="0">
                <a:effectLst/>
                <a:latin typeface="Calibri" panose="020F0502020204030204" pitchFamily="34" charset="0"/>
                <a:ea typeface="Calibri" panose="020F0502020204030204" pitchFamily="34" charset="0"/>
                <a:cs typeface="Arial" panose="020B0604020202020204" pitchFamily="34" charset="0"/>
              </a:rPr>
              <a:t>International Space Station</a:t>
            </a:r>
            <a:r>
              <a:rPr lang="ca-ES" sz="1800" dirty="0">
                <a:effectLst/>
                <a:latin typeface="Calibri" panose="020F0502020204030204" pitchFamily="34" charset="0"/>
                <a:ea typeface="Calibri" panose="020F0502020204030204" pitchFamily="34" charset="0"/>
                <a:cs typeface="Arial" panose="020B0604020202020204" pitchFamily="34" charset="0"/>
              </a:rPr>
              <a:t>) són experiments en condicions de microgravetat.</a:t>
            </a:r>
          </a:p>
          <a:p>
            <a:pPr algn="just">
              <a:lnSpc>
                <a:spcPct val="107000"/>
              </a:lnSpc>
              <a:spcAft>
                <a:spcPts val="800"/>
              </a:spcAft>
            </a:pPr>
            <a:endParaRPr lang="ca-ES" sz="1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ca-ES" sz="1800" b="1" dirty="0">
                <a:effectLst/>
                <a:latin typeface="Calibri" panose="020F0502020204030204" pitchFamily="34" charset="0"/>
                <a:ea typeface="Calibri" panose="020F0502020204030204" pitchFamily="34" charset="0"/>
                <a:cs typeface="Arial" panose="020B0604020202020204" pitchFamily="34" charset="0"/>
              </a:rPr>
              <a:t>A la segona part del repte,</a:t>
            </a:r>
            <a:r>
              <a:rPr lang="ca-ES" sz="1800" dirty="0">
                <a:effectLst/>
                <a:latin typeface="Calibri" panose="020F0502020204030204" pitchFamily="34" charset="0"/>
                <a:ea typeface="Calibri" panose="020F0502020204030204" pitchFamily="34" charset="0"/>
                <a:cs typeface="Arial" panose="020B0604020202020204" pitchFamily="34" charset="0"/>
              </a:rPr>
              <a:t> us demanem fer algun càlcul amb el vostre coneixement de la Llei de Gravitació Universal. En primer lloc, es tracta de calcular quina és la intensitat l’acceleració de la gravetat a 400 km sobre la superfície de la Terra, que és l’alçada a la que orbita la ISS.</a:t>
            </a:r>
          </a:p>
          <a:p>
            <a:pPr algn="just">
              <a:lnSpc>
                <a:spcPct val="107000"/>
              </a:lnSpc>
              <a:spcAft>
                <a:spcPts val="800"/>
              </a:spcAft>
            </a:pPr>
            <a:endParaRPr lang="ca-E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9B70677E-BB39-4477-818C-B25BB1733EE4}" type="slidenum">
              <a:rPr lang="en-US" smtClean="0"/>
              <a:t>9</a:t>
            </a:fld>
            <a:endParaRPr lang="en-US"/>
          </a:p>
        </p:txBody>
      </p:sp>
    </p:spTree>
    <p:extLst>
      <p:ext uri="{BB962C8B-B14F-4D97-AF65-F5344CB8AC3E}">
        <p14:creationId xmlns:p14="http://schemas.microsoft.com/office/powerpoint/2010/main" val="385018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normAutofit/>
          </a:bodyPr>
          <a:lstStyle>
            <a:lvl1pPr algn="ctr">
              <a:defRPr sz="4800">
                <a:latin typeface="Verdana" panose="020B0604030504040204" pitchFamily="34" charset="0"/>
                <a:ea typeface="Verdana" panose="020B0604030504040204" pitchFamily="34" charset="0"/>
              </a:defRPr>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98589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404372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407622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noProof="0" dirty="0" err="1"/>
              <a:t>Haga</a:t>
            </a:r>
            <a:r>
              <a:rPr lang="ca-ES" noProof="0" dirty="0"/>
              <a:t> clic para modificar el estilo de </a:t>
            </a:r>
            <a:r>
              <a:rPr lang="ca-ES" noProof="0" dirty="0" err="1"/>
              <a:t>título</a:t>
            </a:r>
            <a:r>
              <a:rPr lang="ca-ES" noProof="0" dirty="0"/>
              <a:t> del </a:t>
            </a:r>
            <a:r>
              <a:rPr lang="ca-ES" noProof="0" dirty="0" err="1"/>
              <a:t>patrón</a:t>
            </a:r>
            <a:endParaRPr lang="ca-ES" noProof="0" dirty="0"/>
          </a:p>
        </p:txBody>
      </p:sp>
      <p:sp>
        <p:nvSpPr>
          <p:cNvPr id="3" name="Marcador de contenido 2"/>
          <p:cNvSpPr>
            <a:spLocks noGrp="1"/>
          </p:cNvSpPr>
          <p:nvPr>
            <p:ph idx="1"/>
          </p:nvPr>
        </p:nvSpPr>
        <p:spPr/>
        <p:txBody>
          <a:bodyPr/>
          <a:lstStyle>
            <a:lvl1pPr marL="228600" indent="-228600">
              <a:buSzPct val="60000"/>
              <a:buFont typeface="Wingdings" panose="05000000000000000000" pitchFamily="2" charset="2"/>
              <a:buChar char="q"/>
              <a:defRPr/>
            </a:lvl1pPr>
            <a:lvl2pPr marL="685800" indent="-228600">
              <a:buSzPct val="85000"/>
              <a:buFont typeface="Wingdings" panose="05000000000000000000" pitchFamily="2" charset="2"/>
              <a:buChar char="§"/>
              <a:defRPr/>
            </a:lvl2pPr>
          </a:lstStyle>
          <a:p>
            <a:pPr lvl="0"/>
            <a:r>
              <a:rPr lang="ca-ES" noProof="0" dirty="0" err="1"/>
              <a:t>Haga</a:t>
            </a:r>
            <a:r>
              <a:rPr lang="ca-ES" noProof="0" dirty="0"/>
              <a:t> clic para modificar el estilo de </a:t>
            </a:r>
            <a:r>
              <a:rPr lang="ca-ES" noProof="0" dirty="0" err="1"/>
              <a:t>texto</a:t>
            </a:r>
            <a:r>
              <a:rPr lang="ca-ES" noProof="0" dirty="0"/>
              <a:t> del </a:t>
            </a:r>
            <a:r>
              <a:rPr lang="ca-ES" noProof="0" dirty="0" err="1"/>
              <a:t>patrón</a:t>
            </a:r>
            <a:endParaRPr lang="ca-ES" noProof="0" dirty="0"/>
          </a:p>
          <a:p>
            <a:pPr lvl="1"/>
            <a:r>
              <a:rPr lang="ca-ES" noProof="0" dirty="0" err="1"/>
              <a:t>Segundo</a:t>
            </a:r>
            <a:r>
              <a:rPr lang="ca-ES" noProof="0" dirty="0"/>
              <a:t> </a:t>
            </a:r>
            <a:r>
              <a:rPr lang="ca-ES" noProof="0" dirty="0" err="1"/>
              <a:t>nivel</a:t>
            </a:r>
            <a:endParaRPr lang="ca-ES" noProof="0" dirty="0"/>
          </a:p>
          <a:p>
            <a:pPr lvl="2"/>
            <a:r>
              <a:rPr lang="ca-ES" noProof="0" dirty="0"/>
              <a:t>Tercer </a:t>
            </a:r>
            <a:r>
              <a:rPr lang="ca-ES" noProof="0" dirty="0" err="1"/>
              <a:t>nivel</a:t>
            </a:r>
            <a:endParaRPr lang="ca-ES" noProof="0" dirty="0"/>
          </a:p>
          <a:p>
            <a:pPr lvl="3"/>
            <a:r>
              <a:rPr lang="ca-ES" noProof="0" dirty="0" err="1"/>
              <a:t>Cuarto</a:t>
            </a:r>
            <a:r>
              <a:rPr lang="ca-ES" noProof="0" dirty="0"/>
              <a:t> </a:t>
            </a:r>
            <a:r>
              <a:rPr lang="ca-ES" noProof="0" dirty="0" err="1"/>
              <a:t>nivel</a:t>
            </a:r>
            <a:endParaRPr lang="ca-ES" noProof="0" dirty="0"/>
          </a:p>
          <a:p>
            <a:pPr lvl="4"/>
            <a:r>
              <a:rPr lang="ca-ES" noProof="0" dirty="0"/>
              <a:t>Quinto </a:t>
            </a:r>
            <a:r>
              <a:rPr lang="ca-ES" noProof="0" dirty="0" err="1"/>
              <a:t>nivel</a:t>
            </a:r>
            <a:endParaRPr lang="ca-ES" noProof="0"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400832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370267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52374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Marcador de número de diapositiva 8"/>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130064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17865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Marcador de número de diapositiva 3"/>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228867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134221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10D3E5F8-E91B-4F45-BC32-F0FF83339402}" type="datetimeFigureOut">
              <a:rPr lang="en-US" smtClean="0"/>
              <a:t>9/28/2023</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p:txBody>
          <a:bodyPr/>
          <a:lstStyle/>
          <a:p>
            <a:fld id="{8C356979-BE00-4EE2-8011-8761065D30E2}" type="slidenum">
              <a:rPr lang="en-US" smtClean="0"/>
              <a:t>‹#›</a:t>
            </a:fld>
            <a:endParaRPr lang="en-US"/>
          </a:p>
        </p:txBody>
      </p:sp>
    </p:spTree>
    <p:extLst>
      <p:ext uri="{BB962C8B-B14F-4D97-AF65-F5344CB8AC3E}">
        <p14:creationId xmlns:p14="http://schemas.microsoft.com/office/powerpoint/2010/main" val="132441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p:cNvSpPr/>
          <p:nvPr userDrawn="1"/>
        </p:nvSpPr>
        <p:spPr>
          <a:xfrm>
            <a:off x="0" y="-1"/>
            <a:ext cx="12192000" cy="1183907"/>
          </a:xfrm>
          <a:prstGeom prst="rect">
            <a:avLst/>
          </a:prstGeom>
          <a:solidFill>
            <a:srgbClr val="007B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título 1"/>
          <p:cNvSpPr>
            <a:spLocks noGrp="1"/>
          </p:cNvSpPr>
          <p:nvPr>
            <p:ph type="title"/>
          </p:nvPr>
        </p:nvSpPr>
        <p:spPr>
          <a:xfrm>
            <a:off x="2213812" y="137003"/>
            <a:ext cx="9211375" cy="953570"/>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607419"/>
            <a:ext cx="10515600" cy="437348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56979-BE00-4EE2-8011-8761065D30E2}" type="slidenum">
              <a:rPr lang="en-US" smtClean="0"/>
              <a:t>‹#›</a:t>
            </a:fld>
            <a:endParaRPr lang="en-U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81549" y="6069208"/>
            <a:ext cx="2960289" cy="788792"/>
          </a:xfrm>
          <a:prstGeom prst="rect">
            <a:avLst/>
          </a:prstGeom>
        </p:spPr>
      </p:pic>
      <p:pic>
        <p:nvPicPr>
          <p:cNvPr id="9" name="Imagen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22694" b="21714"/>
          <a:stretch/>
        </p:blipFill>
        <p:spPr>
          <a:xfrm>
            <a:off x="111005" y="158845"/>
            <a:ext cx="1454389" cy="808522"/>
          </a:xfrm>
          <a:prstGeom prst="rect">
            <a:avLst/>
          </a:prstGeom>
        </p:spPr>
      </p:pic>
    </p:spTree>
    <p:extLst>
      <p:ext uri="{BB962C8B-B14F-4D97-AF65-F5344CB8AC3E}">
        <p14:creationId xmlns:p14="http://schemas.microsoft.com/office/powerpoint/2010/main" val="308198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bg1"/>
          </a:solidFill>
          <a:latin typeface="+mn-lt"/>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0.gif"/><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1"/>
            <a:ext cx="12192001" cy="2524519"/>
          </a:xfrm>
          <a:prstGeom prst="rect">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4252216" y="-36340"/>
            <a:ext cx="7430447" cy="2387600"/>
          </a:xfrm>
        </p:spPr>
        <p:txBody>
          <a:bodyPr>
            <a:noAutofit/>
          </a:bodyPr>
          <a:lstStyle/>
          <a:p>
            <a:pPr>
              <a:lnSpc>
                <a:spcPct val="150000"/>
              </a:lnSpc>
            </a:pPr>
            <a:r>
              <a:rPr lang="ca-ES" sz="3400" b="0" dirty="0">
                <a:solidFill>
                  <a:schemeClr val="bg1"/>
                </a:solidFill>
              </a:rPr>
              <a:t>Escola d’Enginyeria de Telecomunicació i Aeroespacial de Castelldefels</a:t>
            </a:r>
          </a:p>
        </p:txBody>
      </p:sp>
      <p:sp>
        <p:nvSpPr>
          <p:cNvPr id="3" name="Subtítulo 2"/>
          <p:cNvSpPr>
            <a:spLocks noGrp="1"/>
          </p:cNvSpPr>
          <p:nvPr>
            <p:ph type="subTitle" idx="1"/>
          </p:nvPr>
        </p:nvSpPr>
        <p:spPr>
          <a:xfrm>
            <a:off x="0" y="4528792"/>
            <a:ext cx="12192000" cy="1325849"/>
          </a:xfrm>
        </p:spPr>
        <p:txBody>
          <a:bodyPr>
            <a:noAutofit/>
          </a:bodyPr>
          <a:lstStyle/>
          <a:p>
            <a:r>
              <a:rPr lang="ca-ES" sz="5400" dirty="0" err="1"/>
              <a:t>Microgravetat</a:t>
            </a:r>
            <a:br>
              <a:rPr lang="ca-ES" sz="5400" dirty="0"/>
            </a:br>
            <a:endParaRPr lang="ca-ES" sz="54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22694" b="21714"/>
          <a:stretch/>
        </p:blipFill>
        <p:spPr>
          <a:xfrm>
            <a:off x="248565" y="204439"/>
            <a:ext cx="3545248" cy="197086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5988">
            <a:off x="10035" y="5110477"/>
            <a:ext cx="4063697" cy="148832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416" y="4985886"/>
            <a:ext cx="1660016" cy="1872114"/>
          </a:xfrm>
          <a:prstGeom prst="rect">
            <a:avLst/>
          </a:prstGeom>
        </p:spPr>
      </p:pic>
      <p:pic>
        <p:nvPicPr>
          <p:cNvPr id="8" name="Imatge 7" descr="Imatge que conté Font, Gràfics, disseny gràfic, disseny&#10;&#10;Descripció generada automàticament">
            <a:extLst>
              <a:ext uri="{FF2B5EF4-FFF2-40B4-BE49-F238E27FC236}">
                <a16:creationId xmlns:a16="http://schemas.microsoft.com/office/drawing/2014/main" id="{8C5C455A-4CD1-C9B7-4000-0D9FE3357F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689" y="3081432"/>
            <a:ext cx="3152438" cy="1150262"/>
          </a:xfrm>
          <a:prstGeom prst="rect">
            <a:avLst/>
          </a:prstGeom>
        </p:spPr>
      </p:pic>
    </p:spTree>
    <p:extLst>
      <p:ext uri="{BB962C8B-B14F-4D97-AF65-F5344CB8AC3E}">
        <p14:creationId xmlns:p14="http://schemas.microsoft.com/office/powerpoint/2010/main" val="105768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96CC2-155D-45F9-8B0C-B96436231302}"/>
              </a:ext>
            </a:extLst>
          </p:cNvPr>
          <p:cNvSpPr>
            <a:spLocks noGrp="1"/>
          </p:cNvSpPr>
          <p:nvPr>
            <p:ph type="title"/>
          </p:nvPr>
        </p:nvSpPr>
        <p:spPr/>
        <p:txBody>
          <a:bodyPr/>
          <a:lstStyle/>
          <a:p>
            <a:pPr algn="r"/>
            <a:r>
              <a:rPr lang="ca-ES" dirty="0"/>
              <a:t>El repte (2a part)</a:t>
            </a:r>
          </a:p>
        </p:txBody>
      </p:sp>
      <p:sp>
        <p:nvSpPr>
          <p:cNvPr id="3" name="Marcador de contenido 2">
            <a:extLst>
              <a:ext uri="{FF2B5EF4-FFF2-40B4-BE49-F238E27FC236}">
                <a16:creationId xmlns:a16="http://schemas.microsoft.com/office/drawing/2014/main" id="{0D0F93F2-E016-45C8-B0D6-882606E743FF}"/>
              </a:ext>
            </a:extLst>
          </p:cNvPr>
          <p:cNvSpPr>
            <a:spLocks noGrp="1"/>
          </p:cNvSpPr>
          <p:nvPr>
            <p:ph idx="1"/>
          </p:nvPr>
        </p:nvSpPr>
        <p:spPr>
          <a:xfrm>
            <a:off x="584791" y="1607419"/>
            <a:ext cx="11174818" cy="1574993"/>
          </a:xfrm>
        </p:spPr>
        <p:txBody>
          <a:bodyPr/>
          <a:lstStyle/>
          <a:p>
            <a:r>
              <a:rPr lang="ca-ES" dirty="0"/>
              <a:t>Com es podria posar de relleu la microgravetat i els seus efectes?</a:t>
            </a:r>
          </a:p>
        </p:txBody>
      </p:sp>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DCA65266-6F3F-403B-84EC-46B2102F49AF}"/>
                  </a:ext>
                </a:extLst>
              </p:cNvPr>
              <p:cNvSpPr txBox="1">
                <a:spLocks/>
              </p:cNvSpPr>
              <p:nvPr/>
            </p:nvSpPr>
            <p:spPr>
              <a:xfrm>
                <a:off x="600558" y="2098797"/>
                <a:ext cx="5707593" cy="4238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0000"/>
                  <a:buFont typeface="Wingdings" panose="05000000000000000000" pitchFamily="2" charset="2"/>
                  <a:buChar char="q"/>
                  <a:defRPr sz="3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SzPct val="85000"/>
                  <a:buFont typeface="Wingdings" panose="05000000000000000000" pitchFamily="2" charset="2"/>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a-ES" dirty="0"/>
              </a:p>
              <a:p>
                <a:pPr marL="514350" indent="-514350">
                  <a:buSzPct val="100000"/>
                  <a:buFont typeface="+mj-lt"/>
                  <a:buAutoNum type="arabicPeriod" startAt="2"/>
                </a:pPr>
                <a:r>
                  <a:rPr lang="ca-ES" dirty="0"/>
                  <a:t>Cas de la ISS:</a:t>
                </a:r>
              </a:p>
              <a:p>
                <a:pPr lvl="1"/>
                <a:r>
                  <a:rPr lang="ca-ES" dirty="0"/>
                  <a:t>Orbita a </a:t>
                </a:r>
                <a14:m>
                  <m:oMath xmlns:m="http://schemas.openxmlformats.org/officeDocument/2006/math">
                    <m:r>
                      <a:rPr lang="ca-ES" i="1" dirty="0">
                        <a:latin typeface="Cambria Math" panose="02040503050406030204" pitchFamily="18" charset="0"/>
                        <a:ea typeface="Cambria Math" panose="02040503050406030204" pitchFamily="18" charset="0"/>
                      </a:rPr>
                      <m:t>≈</m:t>
                    </m:r>
                  </m:oMath>
                </a14:m>
                <a:r>
                  <a:rPr lang="ca-ES" dirty="0"/>
                  <a:t> 400 km d’alçada sobre la superfície de la Terra:</a:t>
                </a:r>
              </a:p>
              <a:p>
                <a:pPr lvl="2"/>
                <a:r>
                  <a:rPr lang="ca-ES" sz="2500" dirty="0"/>
                  <a:t>Quina és l’acceleració de la gravetat a l’òrbita de la ISS?</a:t>
                </a:r>
              </a:p>
              <a:p>
                <a:pPr lvl="2"/>
                <a:r>
                  <a:rPr lang="ca-ES" sz="2500" dirty="0"/>
                  <a:t>Com és que a la ISS es poden experimentar condicions de microgravetat?</a:t>
                </a:r>
              </a:p>
              <a:p>
                <a:pPr lvl="1"/>
                <a:endParaRPr lang="ca-ES" dirty="0"/>
              </a:p>
              <a:p>
                <a:pPr lvl="1"/>
                <a:endParaRPr lang="ca-ES" dirty="0"/>
              </a:p>
            </p:txBody>
          </p:sp>
        </mc:Choice>
        <mc:Fallback xmlns="">
          <p:sp>
            <p:nvSpPr>
              <p:cNvPr id="5" name="Marcador de contenido 2">
                <a:extLst>
                  <a:ext uri="{FF2B5EF4-FFF2-40B4-BE49-F238E27FC236}">
                    <a16:creationId xmlns:a16="http://schemas.microsoft.com/office/drawing/2014/main" id="{DCA65266-6F3F-403B-84EC-46B2102F49AF}"/>
                  </a:ext>
                </a:extLst>
              </p:cNvPr>
              <p:cNvSpPr txBox="1">
                <a:spLocks noRot="1" noChangeAspect="1" noMove="1" noResize="1" noEditPoints="1" noAdjustHandles="1" noChangeArrowheads="1" noChangeShapeType="1" noTextEdit="1"/>
              </p:cNvSpPr>
              <p:nvPr/>
            </p:nvSpPr>
            <p:spPr>
              <a:xfrm>
                <a:off x="600558" y="2098797"/>
                <a:ext cx="5707593" cy="4238941"/>
              </a:xfrm>
              <a:prstGeom prst="rect">
                <a:avLst/>
              </a:prstGeom>
              <a:blipFill>
                <a:blip r:embed="rId3"/>
                <a:stretch>
                  <a:fillRect l="-2885" r="-2991"/>
                </a:stretch>
              </a:blipFill>
            </p:spPr>
            <p:txBody>
              <a:bodyPr/>
              <a:lstStyle/>
              <a:p>
                <a:r>
                  <a:rPr lang="ca-ES">
                    <a:noFill/>
                  </a:rPr>
                  <a:t> </a:t>
                </a:r>
              </a:p>
            </p:txBody>
          </p:sp>
        </mc:Fallback>
      </mc:AlternateContent>
      <p:pic>
        <p:nvPicPr>
          <p:cNvPr id="2050" name="Picture 2" descr="Spot astronauts in space - Destination Space">
            <a:extLst>
              <a:ext uri="{FF2B5EF4-FFF2-40B4-BE49-F238E27FC236}">
                <a16:creationId xmlns:a16="http://schemas.microsoft.com/office/drawing/2014/main" id="{B156A3F2-91B8-409F-B988-587882B5C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397" y="2310832"/>
            <a:ext cx="4670812" cy="349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4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96CC2-155D-45F9-8B0C-B96436231302}"/>
              </a:ext>
            </a:extLst>
          </p:cNvPr>
          <p:cNvSpPr>
            <a:spLocks noGrp="1"/>
          </p:cNvSpPr>
          <p:nvPr>
            <p:ph type="title"/>
          </p:nvPr>
        </p:nvSpPr>
        <p:spPr/>
        <p:txBody>
          <a:bodyPr/>
          <a:lstStyle/>
          <a:p>
            <a:pPr algn="r"/>
            <a:r>
              <a:rPr lang="ca-ES" dirty="0"/>
              <a:t>El repte (3a part)</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D0F93F2-E016-45C8-B0D6-882606E743FF}"/>
                  </a:ext>
                </a:extLst>
              </p:cNvPr>
              <p:cNvSpPr>
                <a:spLocks noGrp="1"/>
              </p:cNvSpPr>
              <p:nvPr>
                <p:ph idx="1"/>
              </p:nvPr>
            </p:nvSpPr>
            <p:spPr>
              <a:xfrm>
                <a:off x="584790" y="1607419"/>
                <a:ext cx="11518978" cy="4373488"/>
              </a:xfrm>
            </p:spPr>
            <p:txBody>
              <a:bodyPr/>
              <a:lstStyle/>
              <a:p>
                <a:r>
                  <a:rPr lang="ca-ES" dirty="0"/>
                  <a:t>Com es podria posar de relleu la microgravetat i els seus efectes?</a:t>
                </a:r>
              </a:p>
              <a:p>
                <a:pPr lvl="1"/>
                <a:r>
                  <a:rPr lang="ca-ES" dirty="0"/>
                  <a:t>Penseu formes d’aconseguir estar en condicions de microgravetat</a:t>
                </a:r>
              </a:p>
              <a:p>
                <a:pPr lvl="1"/>
                <a:endParaRPr lang="ca-ES" sz="1000" dirty="0"/>
              </a:p>
              <a:p>
                <a:pPr marL="514350" indent="-514350">
                  <a:buSzPct val="100000"/>
                  <a:buFont typeface="+mj-lt"/>
                  <a:buAutoNum type="arabicPeriod" startAt="3"/>
                </a:pPr>
                <a:r>
                  <a:rPr lang="ca-ES" dirty="0"/>
                  <a:t>Penseu experiments que es puguin fer a classe per tal de:</a:t>
                </a:r>
              </a:p>
              <a:p>
                <a:pPr lvl="1"/>
                <a:r>
                  <a:rPr lang="ca-ES" dirty="0"/>
                  <a:t>Mesurar l’acceleració de la gravetat a la superfície terrestre </a:t>
                </a:r>
                <a14:m>
                  <m:oMath xmlns:m="http://schemas.openxmlformats.org/officeDocument/2006/math">
                    <m:r>
                      <a:rPr lang="ca-ES" i="1" dirty="0">
                        <a:latin typeface="Cambria Math" panose="02040503050406030204" pitchFamily="18" charset="0"/>
                        <a:ea typeface="Cambria Math" panose="02040503050406030204" pitchFamily="18" charset="0"/>
                      </a:rPr>
                      <m:t>≈</m:t>
                    </m:r>
                  </m:oMath>
                </a14:m>
                <a:r>
                  <a:rPr lang="ca-ES" dirty="0"/>
                  <a:t> 9,81 m/s</a:t>
                </a:r>
                <a:r>
                  <a:rPr lang="ca-ES" baseline="30000" dirty="0"/>
                  <a:t>2</a:t>
                </a:r>
                <a:endParaRPr lang="ca-ES" dirty="0"/>
              </a:p>
              <a:p>
                <a:pPr lvl="1"/>
                <a:r>
                  <a:rPr lang="ca-ES" dirty="0"/>
                  <a:t>Aconseguir condicions de microgravetat i veure els seus efectes</a:t>
                </a:r>
              </a:p>
              <a:p>
                <a:pPr lvl="1"/>
                <a:endParaRPr lang="ca-ES" dirty="0"/>
              </a:p>
              <a:p>
                <a:pPr lvl="1"/>
                <a:endParaRPr lang="ca-ES" dirty="0"/>
              </a:p>
            </p:txBody>
          </p:sp>
        </mc:Choice>
        <mc:Fallback xmlns="">
          <p:sp>
            <p:nvSpPr>
              <p:cNvPr id="3" name="Marcador de contenido 2">
                <a:extLst>
                  <a:ext uri="{FF2B5EF4-FFF2-40B4-BE49-F238E27FC236}">
                    <a16:creationId xmlns:a16="http://schemas.microsoft.com/office/drawing/2014/main" id="{0D0F93F2-E016-45C8-B0D6-882606E743FF}"/>
                  </a:ext>
                </a:extLst>
              </p:cNvPr>
              <p:cNvSpPr>
                <a:spLocks noGrp="1" noRot="1" noChangeAspect="1" noMove="1" noResize="1" noEditPoints="1" noAdjustHandles="1" noChangeArrowheads="1" noChangeShapeType="1" noTextEdit="1"/>
              </p:cNvSpPr>
              <p:nvPr>
                <p:ph idx="1"/>
              </p:nvPr>
            </p:nvSpPr>
            <p:spPr>
              <a:xfrm>
                <a:off x="584790" y="1607419"/>
                <a:ext cx="11518978" cy="4373488"/>
              </a:xfrm>
              <a:blipFill>
                <a:blip r:embed="rId3"/>
                <a:stretch>
                  <a:fillRect l="-1429" t="-2929"/>
                </a:stretch>
              </a:blipFill>
            </p:spPr>
            <p:txBody>
              <a:bodyPr/>
              <a:lstStyle/>
              <a:p>
                <a:r>
                  <a:rPr lang="ca-ES">
                    <a:noFill/>
                  </a:rPr>
                  <a:t> </a:t>
                </a:r>
              </a:p>
            </p:txBody>
          </p:sp>
        </mc:Fallback>
      </mc:AlternateContent>
      <p:pic>
        <p:nvPicPr>
          <p:cNvPr id="4" name="Imatge 3">
            <a:extLst>
              <a:ext uri="{FF2B5EF4-FFF2-40B4-BE49-F238E27FC236}">
                <a16:creationId xmlns:a16="http://schemas.microsoft.com/office/drawing/2014/main" id="{0900BE07-07BB-4DFD-A9B5-5B6C68321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5149" y="4680284"/>
            <a:ext cx="2203555" cy="2061084"/>
          </a:xfrm>
          <a:prstGeom prst="rect">
            <a:avLst/>
          </a:prstGeom>
        </p:spPr>
      </p:pic>
    </p:spTree>
    <p:extLst>
      <p:ext uri="{BB962C8B-B14F-4D97-AF65-F5344CB8AC3E}">
        <p14:creationId xmlns:p14="http://schemas.microsoft.com/office/powerpoint/2010/main" val="113263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1C72A-7655-4F41-9BAE-E702E37F3AE5}"/>
              </a:ext>
            </a:extLst>
          </p:cNvPr>
          <p:cNvSpPr>
            <a:spLocks noGrp="1"/>
          </p:cNvSpPr>
          <p:nvPr>
            <p:ph type="title"/>
          </p:nvPr>
        </p:nvSpPr>
        <p:spPr/>
        <p:txBody>
          <a:bodyPr/>
          <a:lstStyle/>
          <a:p>
            <a:pPr algn="r"/>
            <a:r>
              <a:rPr lang="ca-ES" dirty="0"/>
              <a:t>Pistes</a:t>
            </a:r>
          </a:p>
        </p:txBody>
      </p:sp>
      <p:sp>
        <p:nvSpPr>
          <p:cNvPr id="3" name="Marcador de contenido 2">
            <a:extLst>
              <a:ext uri="{FF2B5EF4-FFF2-40B4-BE49-F238E27FC236}">
                <a16:creationId xmlns:a16="http://schemas.microsoft.com/office/drawing/2014/main" id="{CA24194D-E916-4BC8-8C70-DA44A8EC69E6}"/>
              </a:ext>
            </a:extLst>
          </p:cNvPr>
          <p:cNvSpPr>
            <a:spLocks noGrp="1"/>
          </p:cNvSpPr>
          <p:nvPr>
            <p:ph idx="1"/>
          </p:nvPr>
        </p:nvSpPr>
        <p:spPr>
          <a:xfrm>
            <a:off x="838200" y="1607419"/>
            <a:ext cx="10988842" cy="4373488"/>
          </a:xfrm>
        </p:spPr>
        <p:txBody>
          <a:bodyPr>
            <a:normAutofit lnSpcReduction="10000"/>
          </a:bodyPr>
          <a:lstStyle/>
          <a:p>
            <a:r>
              <a:rPr lang="ca-ES" b="1" dirty="0">
                <a:solidFill>
                  <a:srgbClr val="00B0F0"/>
                </a:solidFill>
              </a:rPr>
              <a:t>P1</a:t>
            </a:r>
            <a:r>
              <a:rPr lang="ca-ES" dirty="0"/>
              <a:t>: Les millors fonts per a informar-se sobre </a:t>
            </a:r>
            <a:r>
              <a:rPr lang="en-US" i="1" dirty="0"/>
              <a:t>drop towers </a:t>
            </a:r>
            <a:r>
              <a:rPr lang="ca-ES" dirty="0"/>
              <a:t>són els projectes </a:t>
            </a:r>
            <a:r>
              <a:rPr lang="ca-ES" b="1" i="1" dirty="0"/>
              <a:t>ZARM</a:t>
            </a:r>
            <a:r>
              <a:rPr lang="ca-ES" dirty="0"/>
              <a:t> de l’ESA i el </a:t>
            </a:r>
            <a:r>
              <a:rPr lang="ca-ES" b="1" i="1" dirty="0"/>
              <a:t>2.2 </a:t>
            </a:r>
            <a:r>
              <a:rPr lang="en-GB" b="1" i="1" dirty="0"/>
              <a:t>Second</a:t>
            </a:r>
            <a:r>
              <a:rPr lang="ca-ES" b="1" i="1" dirty="0"/>
              <a:t> </a:t>
            </a:r>
            <a:r>
              <a:rPr lang="ca-ES" dirty="0"/>
              <a:t>de la NASA. Sobre vols parabòlics, a més de l’ESA o la NASA, les pàgines web de les companyies </a:t>
            </a:r>
            <a:r>
              <a:rPr lang="ca-ES" b="1" i="1" dirty="0"/>
              <a:t>Novespace</a:t>
            </a:r>
            <a:r>
              <a:rPr lang="ca-ES" dirty="0"/>
              <a:t> o </a:t>
            </a:r>
            <a:r>
              <a:rPr lang="ca-ES" b="1" i="1" dirty="0"/>
              <a:t>Zero-G</a:t>
            </a:r>
            <a:r>
              <a:rPr lang="ca-ES" dirty="0"/>
              <a:t> també proporcionen informació interessant</a:t>
            </a:r>
          </a:p>
          <a:p>
            <a:endParaRPr lang="ca-ES" sz="1200" dirty="0"/>
          </a:p>
          <a:p>
            <a:r>
              <a:rPr lang="ca-ES" b="1" dirty="0">
                <a:solidFill>
                  <a:srgbClr val="00B0F0"/>
                </a:solidFill>
              </a:rPr>
              <a:t>P2</a:t>
            </a:r>
            <a:r>
              <a:rPr lang="ca-ES" dirty="0"/>
              <a:t>: Per calcular l’acceleració de la gravetat a l’òrbita de la ISS, tingueu en compte que aquesta decreix segons el quadrat de la distància (Llei de Gravitació Universal). Sobre la microgravetat a la ISS... i si pensem que la ISS és com una </a:t>
            </a:r>
            <a:r>
              <a:rPr lang="en-US" i="1" dirty="0"/>
              <a:t>drop tower</a:t>
            </a:r>
            <a:r>
              <a:rPr lang="en-US" dirty="0"/>
              <a:t> </a:t>
            </a:r>
            <a:r>
              <a:rPr lang="ca-ES" dirty="0"/>
              <a:t>gegant?</a:t>
            </a:r>
          </a:p>
        </p:txBody>
      </p:sp>
    </p:spTree>
    <p:extLst>
      <p:ext uri="{BB962C8B-B14F-4D97-AF65-F5344CB8AC3E}">
        <p14:creationId xmlns:p14="http://schemas.microsoft.com/office/powerpoint/2010/main" val="23173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1C72A-7655-4F41-9BAE-E702E37F3AE5}"/>
              </a:ext>
            </a:extLst>
          </p:cNvPr>
          <p:cNvSpPr>
            <a:spLocks noGrp="1"/>
          </p:cNvSpPr>
          <p:nvPr>
            <p:ph type="title"/>
          </p:nvPr>
        </p:nvSpPr>
        <p:spPr/>
        <p:txBody>
          <a:bodyPr/>
          <a:lstStyle/>
          <a:p>
            <a:pPr algn="r"/>
            <a:r>
              <a:rPr lang="ca-ES" dirty="0"/>
              <a:t>Pistes</a:t>
            </a:r>
          </a:p>
        </p:txBody>
      </p:sp>
      <p:sp>
        <p:nvSpPr>
          <p:cNvPr id="3" name="Marcador de contenido 2">
            <a:extLst>
              <a:ext uri="{FF2B5EF4-FFF2-40B4-BE49-F238E27FC236}">
                <a16:creationId xmlns:a16="http://schemas.microsoft.com/office/drawing/2014/main" id="{CA24194D-E916-4BC8-8C70-DA44A8EC69E6}"/>
              </a:ext>
            </a:extLst>
          </p:cNvPr>
          <p:cNvSpPr>
            <a:spLocks noGrp="1"/>
          </p:cNvSpPr>
          <p:nvPr>
            <p:ph idx="1"/>
          </p:nvPr>
        </p:nvSpPr>
        <p:spPr>
          <a:xfrm>
            <a:off x="838200" y="3837419"/>
            <a:ext cx="10988842" cy="2143487"/>
          </a:xfrm>
        </p:spPr>
        <p:txBody>
          <a:bodyPr>
            <a:normAutofit/>
          </a:bodyPr>
          <a:lstStyle/>
          <a:p>
            <a:r>
              <a:rPr lang="ca-ES" b="1" dirty="0">
                <a:solidFill>
                  <a:srgbClr val="00B0F0"/>
                </a:solidFill>
              </a:rPr>
              <a:t>P1 i P2</a:t>
            </a:r>
            <a:r>
              <a:rPr lang="ca-ES" dirty="0"/>
              <a:t>: Presenteu les vostres conclusions sobre aquests aspectes en format de pòster.</a:t>
            </a:r>
          </a:p>
        </p:txBody>
      </p:sp>
      <p:pic>
        <p:nvPicPr>
          <p:cNvPr id="4" name="Imagen 3"/>
          <p:cNvPicPr>
            <a:picLocks noChangeAspect="1"/>
          </p:cNvPicPr>
          <p:nvPr/>
        </p:nvPicPr>
        <p:blipFill>
          <a:blip r:embed="rId3"/>
          <a:stretch>
            <a:fillRect/>
          </a:stretch>
        </p:blipFill>
        <p:spPr>
          <a:xfrm>
            <a:off x="838200" y="1467570"/>
            <a:ext cx="5049445" cy="1910332"/>
          </a:xfrm>
          <a:prstGeom prst="rect">
            <a:avLst/>
          </a:prstGeom>
        </p:spPr>
      </p:pic>
    </p:spTree>
    <p:extLst>
      <p:ext uri="{BB962C8B-B14F-4D97-AF65-F5344CB8AC3E}">
        <p14:creationId xmlns:p14="http://schemas.microsoft.com/office/powerpoint/2010/main" val="20749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1C72A-7655-4F41-9BAE-E702E37F3AE5}"/>
              </a:ext>
            </a:extLst>
          </p:cNvPr>
          <p:cNvSpPr>
            <a:spLocks noGrp="1"/>
          </p:cNvSpPr>
          <p:nvPr>
            <p:ph type="title"/>
          </p:nvPr>
        </p:nvSpPr>
        <p:spPr/>
        <p:txBody>
          <a:bodyPr/>
          <a:lstStyle/>
          <a:p>
            <a:pPr algn="r"/>
            <a:r>
              <a:rPr lang="ca-ES" dirty="0"/>
              <a:t>Pistes</a:t>
            </a:r>
          </a:p>
        </p:txBody>
      </p:sp>
      <p:sp>
        <p:nvSpPr>
          <p:cNvPr id="3" name="Marcador de contenido 2">
            <a:extLst>
              <a:ext uri="{FF2B5EF4-FFF2-40B4-BE49-F238E27FC236}">
                <a16:creationId xmlns:a16="http://schemas.microsoft.com/office/drawing/2014/main" id="{CA24194D-E916-4BC8-8C70-DA44A8EC69E6}"/>
              </a:ext>
            </a:extLst>
          </p:cNvPr>
          <p:cNvSpPr>
            <a:spLocks noGrp="1"/>
          </p:cNvSpPr>
          <p:nvPr>
            <p:ph idx="1"/>
          </p:nvPr>
        </p:nvSpPr>
        <p:spPr>
          <a:xfrm>
            <a:off x="838200" y="1571323"/>
            <a:ext cx="10988842" cy="4444466"/>
          </a:xfrm>
        </p:spPr>
        <p:txBody>
          <a:bodyPr>
            <a:normAutofit lnSpcReduction="10000"/>
          </a:bodyPr>
          <a:lstStyle/>
          <a:p>
            <a:r>
              <a:rPr lang="ca-ES" b="1" dirty="0">
                <a:solidFill>
                  <a:srgbClr val="00B0F0"/>
                </a:solidFill>
              </a:rPr>
              <a:t>P3.1</a:t>
            </a:r>
            <a:r>
              <a:rPr lang="ca-ES" dirty="0"/>
              <a:t>: Per mesurar l’acceleració de la gravetat, ens podem ajudar d’un pèndol (moviment harmònic simple) o d’una molla (Llei de Hooke), o un bon mecanisme per a mesurar el temps de caiguda d’un objecte (amb Arduino, Raspberry o Makey-Makey)</a:t>
            </a:r>
          </a:p>
          <a:p>
            <a:endParaRPr lang="ca-ES" sz="1200" dirty="0"/>
          </a:p>
          <a:p>
            <a:r>
              <a:rPr lang="ca-ES" b="1" dirty="0">
                <a:solidFill>
                  <a:srgbClr val="00B0F0"/>
                </a:solidFill>
              </a:rPr>
              <a:t>P3.2</a:t>
            </a:r>
            <a:r>
              <a:rPr lang="ca-ES" dirty="0"/>
              <a:t>: Per aconseguir estar en condicions de microgravetat, la forma més fàcil és emular una </a:t>
            </a:r>
            <a:r>
              <a:rPr lang="en-US" i="1" dirty="0"/>
              <a:t>drop tower</a:t>
            </a:r>
            <a:r>
              <a:rPr lang="ca-ES" dirty="0"/>
              <a:t>. Però, com demostrar que s’ha pogut arribar a condicions de microgravetat? O com podem veure amb els nostres ulls que, efectivament, hi ha condicions de microgravetat al nostre experiment?</a:t>
            </a:r>
          </a:p>
        </p:txBody>
      </p:sp>
    </p:spTree>
    <p:extLst>
      <p:ext uri="{BB962C8B-B14F-4D97-AF65-F5344CB8AC3E}">
        <p14:creationId xmlns:p14="http://schemas.microsoft.com/office/powerpoint/2010/main" val="21650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1C72A-7655-4F41-9BAE-E702E37F3AE5}"/>
              </a:ext>
            </a:extLst>
          </p:cNvPr>
          <p:cNvSpPr>
            <a:spLocks noGrp="1"/>
          </p:cNvSpPr>
          <p:nvPr>
            <p:ph type="title"/>
          </p:nvPr>
        </p:nvSpPr>
        <p:spPr/>
        <p:txBody>
          <a:bodyPr/>
          <a:lstStyle/>
          <a:p>
            <a:pPr algn="r"/>
            <a:r>
              <a:rPr lang="ca-ES" dirty="0"/>
              <a:t>Pistes</a:t>
            </a:r>
          </a:p>
        </p:txBody>
      </p:sp>
      <p:sp>
        <p:nvSpPr>
          <p:cNvPr id="3" name="Marcador de contenido 2">
            <a:extLst>
              <a:ext uri="{FF2B5EF4-FFF2-40B4-BE49-F238E27FC236}">
                <a16:creationId xmlns:a16="http://schemas.microsoft.com/office/drawing/2014/main" id="{CA24194D-E916-4BC8-8C70-DA44A8EC69E6}"/>
              </a:ext>
            </a:extLst>
          </p:cNvPr>
          <p:cNvSpPr>
            <a:spLocks noGrp="1"/>
          </p:cNvSpPr>
          <p:nvPr>
            <p:ph idx="1"/>
          </p:nvPr>
        </p:nvSpPr>
        <p:spPr>
          <a:xfrm>
            <a:off x="838200" y="3837600"/>
            <a:ext cx="10988842" cy="1325455"/>
          </a:xfrm>
        </p:spPr>
        <p:txBody>
          <a:bodyPr>
            <a:normAutofit/>
          </a:bodyPr>
          <a:lstStyle/>
          <a:p>
            <a:r>
              <a:rPr lang="ca-ES" b="1" dirty="0">
                <a:solidFill>
                  <a:srgbClr val="00B0F0"/>
                </a:solidFill>
              </a:rPr>
              <a:t>P3</a:t>
            </a:r>
            <a:r>
              <a:rPr lang="ca-ES" dirty="0"/>
              <a:t>: mostreu els vostres experiments en moviment en un vídeo curt de 1 o 2 minuts</a:t>
            </a:r>
          </a:p>
        </p:txBody>
      </p:sp>
      <p:pic>
        <p:nvPicPr>
          <p:cNvPr id="4" name="Imagen 3"/>
          <p:cNvPicPr>
            <a:picLocks noChangeAspect="1"/>
          </p:cNvPicPr>
          <p:nvPr/>
        </p:nvPicPr>
        <p:blipFill>
          <a:blip r:embed="rId3"/>
          <a:stretch>
            <a:fillRect/>
          </a:stretch>
        </p:blipFill>
        <p:spPr>
          <a:xfrm>
            <a:off x="838800" y="1468800"/>
            <a:ext cx="5066919" cy="1931670"/>
          </a:xfrm>
          <a:prstGeom prst="rect">
            <a:avLst/>
          </a:prstGeom>
        </p:spPr>
      </p:pic>
    </p:spTree>
    <p:extLst>
      <p:ext uri="{BB962C8B-B14F-4D97-AF65-F5344CB8AC3E}">
        <p14:creationId xmlns:p14="http://schemas.microsoft.com/office/powerpoint/2010/main" val="140973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1122363"/>
            <a:ext cx="12192000" cy="2164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ctrTitle"/>
          </p:nvPr>
        </p:nvSpPr>
        <p:spPr>
          <a:xfrm>
            <a:off x="1524000" y="1122363"/>
            <a:ext cx="9144000" cy="1861469"/>
          </a:xfrm>
        </p:spPr>
        <p:txBody>
          <a:bodyPr/>
          <a:lstStyle/>
          <a:p>
            <a:r>
              <a:rPr lang="ca-ES" dirty="0"/>
              <a:t>Molta sort amb el repte!!</a:t>
            </a:r>
          </a:p>
        </p:txBody>
      </p:sp>
      <p:sp>
        <p:nvSpPr>
          <p:cNvPr id="5" name="Subtítulo 4"/>
          <p:cNvSpPr>
            <a:spLocks noGrp="1"/>
          </p:cNvSpPr>
          <p:nvPr>
            <p:ph type="subTitle" idx="1"/>
          </p:nvPr>
        </p:nvSpPr>
        <p:spPr>
          <a:xfrm>
            <a:off x="782854" y="3168900"/>
            <a:ext cx="9144000" cy="1655762"/>
          </a:xfrm>
        </p:spPr>
        <p:txBody>
          <a:bodyPr/>
          <a:lstStyle/>
          <a:p>
            <a:endParaRPr lang="ca-ES" dirty="0"/>
          </a:p>
          <a:p>
            <a:pPr algn="l"/>
            <a:r>
              <a:rPr lang="ca-ES" sz="2800" dirty="0"/>
              <a:t>Segueix-nos:</a:t>
            </a:r>
          </a:p>
        </p:txBody>
      </p:sp>
      <p:sp>
        <p:nvSpPr>
          <p:cNvPr id="7" name="Rectángulo 6"/>
          <p:cNvSpPr/>
          <p:nvPr/>
        </p:nvSpPr>
        <p:spPr>
          <a:xfrm>
            <a:off x="1574536" y="4382671"/>
            <a:ext cx="1552541" cy="369332"/>
          </a:xfrm>
          <a:prstGeom prst="rect">
            <a:avLst/>
          </a:prstGeom>
        </p:spPr>
        <p:txBody>
          <a:bodyPr wrap="none">
            <a:spAutoFit/>
          </a:bodyPr>
          <a:lstStyle/>
          <a:p>
            <a:r>
              <a:rPr lang="ca-ES" dirty="0">
                <a:solidFill>
                  <a:prstClr val="black"/>
                </a:solidFill>
              </a:rPr>
              <a:t>EETAC_UPC</a:t>
            </a:r>
          </a:p>
        </p:txBody>
      </p:sp>
      <p:pic>
        <p:nvPicPr>
          <p:cNvPr id="8" name="Imagen 7"/>
          <p:cNvPicPr>
            <a:picLocks noChangeAspect="1"/>
          </p:cNvPicPr>
          <p:nvPr/>
        </p:nvPicPr>
        <p:blipFill>
          <a:blip r:embed="rId3"/>
          <a:stretch>
            <a:fillRect/>
          </a:stretch>
        </p:blipFill>
        <p:spPr>
          <a:xfrm>
            <a:off x="932047" y="4353068"/>
            <a:ext cx="507026" cy="417070"/>
          </a:xfrm>
          <a:prstGeom prst="rect">
            <a:avLst/>
          </a:prstGeom>
        </p:spPr>
      </p:pic>
      <p:sp>
        <p:nvSpPr>
          <p:cNvPr id="9" name="Rectángulo 8"/>
          <p:cNvSpPr/>
          <p:nvPr/>
        </p:nvSpPr>
        <p:spPr>
          <a:xfrm>
            <a:off x="1574536" y="5067427"/>
            <a:ext cx="2710999" cy="369332"/>
          </a:xfrm>
          <a:prstGeom prst="rect">
            <a:avLst/>
          </a:prstGeom>
        </p:spPr>
        <p:txBody>
          <a:bodyPr wrap="none">
            <a:spAutoFit/>
          </a:bodyPr>
          <a:lstStyle/>
          <a:p>
            <a:r>
              <a:rPr lang="ca-ES" dirty="0" err="1">
                <a:solidFill>
                  <a:prstClr val="black"/>
                </a:solidFill>
              </a:rPr>
              <a:t>upc_aerotelecom_eetac</a:t>
            </a:r>
            <a:endParaRPr lang="ca-ES" dirty="0">
              <a:solidFill>
                <a:prstClr val="black"/>
              </a:solidFill>
            </a:endParaRPr>
          </a:p>
        </p:txBody>
      </p:sp>
      <p:sp>
        <p:nvSpPr>
          <p:cNvPr id="10" name="Rectángulo 9"/>
          <p:cNvSpPr/>
          <p:nvPr/>
        </p:nvSpPr>
        <p:spPr>
          <a:xfrm>
            <a:off x="1574536" y="5752183"/>
            <a:ext cx="936988" cy="369332"/>
          </a:xfrm>
          <a:prstGeom prst="rect">
            <a:avLst/>
          </a:prstGeom>
        </p:spPr>
        <p:txBody>
          <a:bodyPr wrap="none">
            <a:spAutoFit/>
          </a:bodyPr>
          <a:lstStyle/>
          <a:p>
            <a:r>
              <a:rPr lang="ca-ES" dirty="0">
                <a:solidFill>
                  <a:prstClr val="black"/>
                </a:solidFill>
              </a:rPr>
              <a:t>EETAC</a:t>
            </a:r>
          </a:p>
        </p:txBody>
      </p:sp>
      <p:pic>
        <p:nvPicPr>
          <p:cNvPr id="11" name="Imagen 10"/>
          <p:cNvPicPr>
            <a:picLocks noChangeAspect="1"/>
          </p:cNvPicPr>
          <p:nvPr/>
        </p:nvPicPr>
        <p:blipFill>
          <a:blip r:embed="rId4"/>
          <a:stretch>
            <a:fillRect/>
          </a:stretch>
        </p:blipFill>
        <p:spPr>
          <a:xfrm>
            <a:off x="931760" y="4947234"/>
            <a:ext cx="507600" cy="507600"/>
          </a:xfrm>
          <a:prstGeom prst="rect">
            <a:avLst/>
          </a:prstGeom>
        </p:spPr>
      </p:pic>
      <p:pic>
        <p:nvPicPr>
          <p:cNvPr id="12" name="Imagen 11"/>
          <p:cNvPicPr>
            <a:picLocks noChangeAspect="1"/>
          </p:cNvPicPr>
          <p:nvPr/>
        </p:nvPicPr>
        <p:blipFill rotWithShape="1">
          <a:blip r:embed="rId5"/>
          <a:srcRect l="22680" r="23271"/>
          <a:stretch/>
        </p:blipFill>
        <p:spPr>
          <a:xfrm>
            <a:off x="940608" y="5631930"/>
            <a:ext cx="489904" cy="507600"/>
          </a:xfrm>
          <a:prstGeom prst="rect">
            <a:avLst/>
          </a:prstGeom>
        </p:spPr>
      </p:pic>
      <p:pic>
        <p:nvPicPr>
          <p:cNvPr id="14" name="Imagen 13"/>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564012" flipH="1">
            <a:off x="8642570" y="591249"/>
            <a:ext cx="3281693" cy="1201920"/>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3416" y="4985886"/>
            <a:ext cx="1660016" cy="1872114"/>
          </a:xfrm>
          <a:prstGeom prst="rect">
            <a:avLst/>
          </a:prstGeom>
        </p:spPr>
      </p:pic>
    </p:spTree>
    <p:extLst>
      <p:ext uri="{BB962C8B-B14F-4D97-AF65-F5344CB8AC3E}">
        <p14:creationId xmlns:p14="http://schemas.microsoft.com/office/powerpoint/2010/main" val="8257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6C60A-5DCC-44AD-B939-80CDFC4BC4A7}"/>
              </a:ext>
            </a:extLst>
          </p:cNvPr>
          <p:cNvSpPr>
            <a:spLocks noGrp="1"/>
          </p:cNvSpPr>
          <p:nvPr>
            <p:ph type="title"/>
          </p:nvPr>
        </p:nvSpPr>
        <p:spPr/>
        <p:txBody>
          <a:bodyPr/>
          <a:lstStyle/>
          <a:p>
            <a:pPr algn="r"/>
            <a:r>
              <a:rPr lang="ca-ES" dirty="0"/>
              <a:t>Què és la </a:t>
            </a:r>
            <a:r>
              <a:rPr lang="ca-ES" dirty="0" err="1"/>
              <a:t>microgravetat</a:t>
            </a:r>
            <a:r>
              <a:rPr lang="ca-ES" dirty="0"/>
              <a:t>?</a:t>
            </a:r>
          </a:p>
        </p:txBody>
      </p:sp>
      <p:pic>
        <p:nvPicPr>
          <p:cNvPr id="1026" name="Picture 2" descr="Imágenes de Newton Manzana - Descarga gratuita en Freepik">
            <a:extLst>
              <a:ext uri="{FF2B5EF4-FFF2-40B4-BE49-F238E27FC236}">
                <a16:creationId xmlns:a16="http://schemas.microsoft.com/office/drawing/2014/main" id="{66E7215C-C268-40F2-8465-1EE26DEF32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493" y="1215189"/>
            <a:ext cx="4624643" cy="557123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C48ACEB-B614-47F1-AA6A-1CEC0C41CA16}"/>
              </a:ext>
            </a:extLst>
          </p:cNvPr>
          <p:cNvSpPr txBox="1"/>
          <p:nvPr/>
        </p:nvSpPr>
        <p:spPr>
          <a:xfrm>
            <a:off x="3429829" y="4004878"/>
            <a:ext cx="1122808" cy="369332"/>
          </a:xfrm>
          <a:prstGeom prst="rect">
            <a:avLst/>
          </a:prstGeom>
          <a:noFill/>
        </p:spPr>
        <p:txBody>
          <a:bodyPr wrap="none" rtlCol="0">
            <a:spAutoFit/>
          </a:bodyPr>
          <a:lstStyle/>
          <a:p>
            <a:r>
              <a:rPr lang="ca-ES" dirty="0">
                <a:solidFill>
                  <a:srgbClr val="FF0000"/>
                </a:solidFill>
              </a:rPr>
              <a:t>9,81 m/s</a:t>
            </a:r>
            <a:r>
              <a:rPr lang="ca-ES" baseline="30000" dirty="0">
                <a:solidFill>
                  <a:srgbClr val="FF0000"/>
                </a:solidFill>
              </a:rPr>
              <a:t>2</a:t>
            </a:r>
          </a:p>
        </p:txBody>
      </p:sp>
      <p:sp>
        <p:nvSpPr>
          <p:cNvPr id="10" name="Forma libre: forma 9">
            <a:extLst>
              <a:ext uri="{FF2B5EF4-FFF2-40B4-BE49-F238E27FC236}">
                <a16:creationId xmlns:a16="http://schemas.microsoft.com/office/drawing/2014/main" id="{B92C67B8-1AF6-4094-AE7E-E4A2BA31DC5D}"/>
              </a:ext>
            </a:extLst>
          </p:cNvPr>
          <p:cNvSpPr/>
          <p:nvPr/>
        </p:nvSpPr>
        <p:spPr>
          <a:xfrm flipH="1">
            <a:off x="4483656" y="3920737"/>
            <a:ext cx="430924" cy="168283"/>
          </a:xfrm>
          <a:custGeom>
            <a:avLst/>
            <a:gdLst>
              <a:gd name="connsiteX0" fmla="*/ 430924 w 430924"/>
              <a:gd name="connsiteY0" fmla="*/ 147262 h 168283"/>
              <a:gd name="connsiteX1" fmla="*/ 241738 w 430924"/>
              <a:gd name="connsiteY1" fmla="*/ 117 h 168283"/>
              <a:gd name="connsiteX2" fmla="*/ 0 w 430924"/>
              <a:gd name="connsiteY2" fmla="*/ 168283 h 168283"/>
            </a:gdLst>
            <a:ahLst/>
            <a:cxnLst>
              <a:cxn ang="0">
                <a:pos x="connsiteX0" y="connsiteY0"/>
              </a:cxn>
              <a:cxn ang="0">
                <a:pos x="connsiteX1" y="connsiteY1"/>
              </a:cxn>
              <a:cxn ang="0">
                <a:pos x="connsiteX2" y="connsiteY2"/>
              </a:cxn>
            </a:cxnLst>
            <a:rect l="l" t="t" r="r" b="b"/>
            <a:pathLst>
              <a:path w="430924" h="168283">
                <a:moveTo>
                  <a:pt x="430924" y="147262"/>
                </a:moveTo>
                <a:cubicBezTo>
                  <a:pt x="372241" y="71937"/>
                  <a:pt x="313559" y="-3387"/>
                  <a:pt x="241738" y="117"/>
                </a:cubicBezTo>
                <a:cubicBezTo>
                  <a:pt x="169917" y="3620"/>
                  <a:pt x="84958" y="85951"/>
                  <a:pt x="0" y="168283"/>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38790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6C60A-5DCC-44AD-B939-80CDFC4BC4A7}"/>
              </a:ext>
            </a:extLst>
          </p:cNvPr>
          <p:cNvSpPr>
            <a:spLocks noGrp="1"/>
          </p:cNvSpPr>
          <p:nvPr>
            <p:ph type="title"/>
          </p:nvPr>
        </p:nvSpPr>
        <p:spPr/>
        <p:txBody>
          <a:bodyPr/>
          <a:lstStyle/>
          <a:p>
            <a:pPr algn="r"/>
            <a:r>
              <a:rPr lang="ca-ES" dirty="0"/>
              <a:t>Què és la </a:t>
            </a:r>
            <a:r>
              <a:rPr lang="ca-ES" dirty="0" err="1"/>
              <a:t>microgravetat</a:t>
            </a:r>
            <a:r>
              <a:rPr lang="ca-ES" dirty="0"/>
              <a:t>?</a:t>
            </a:r>
          </a:p>
        </p:txBody>
      </p:sp>
      <p:pic>
        <p:nvPicPr>
          <p:cNvPr id="5" name="Imagen 4">
            <a:extLst>
              <a:ext uri="{FF2B5EF4-FFF2-40B4-BE49-F238E27FC236}">
                <a16:creationId xmlns:a16="http://schemas.microsoft.com/office/drawing/2014/main" id="{9BD7E78A-2BFC-4608-9D79-9D5052C60CED}"/>
              </a:ext>
            </a:extLst>
          </p:cNvPr>
          <p:cNvPicPr>
            <a:picLocks noChangeAspect="1"/>
          </p:cNvPicPr>
          <p:nvPr/>
        </p:nvPicPr>
        <p:blipFill rotWithShape="1">
          <a:blip r:embed="rId3"/>
          <a:srcRect l="13943" r="9159"/>
          <a:stretch/>
        </p:blipFill>
        <p:spPr>
          <a:xfrm>
            <a:off x="2856001" y="1240157"/>
            <a:ext cx="6394824" cy="5544000"/>
          </a:xfrm>
          <a:prstGeom prst="rect">
            <a:avLst/>
          </a:prstGeom>
        </p:spPr>
      </p:pic>
    </p:spTree>
    <p:extLst>
      <p:ext uri="{BB962C8B-B14F-4D97-AF65-F5344CB8AC3E}">
        <p14:creationId xmlns:p14="http://schemas.microsoft.com/office/powerpoint/2010/main" val="3085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6C60A-5DCC-44AD-B939-80CDFC4BC4A7}"/>
              </a:ext>
            </a:extLst>
          </p:cNvPr>
          <p:cNvSpPr>
            <a:spLocks noGrp="1"/>
          </p:cNvSpPr>
          <p:nvPr>
            <p:ph type="title"/>
          </p:nvPr>
        </p:nvSpPr>
        <p:spPr/>
        <p:txBody>
          <a:bodyPr/>
          <a:lstStyle/>
          <a:p>
            <a:pPr algn="r"/>
            <a:r>
              <a:rPr lang="ca-ES" dirty="0"/>
              <a:t>Què és la </a:t>
            </a:r>
            <a:r>
              <a:rPr lang="ca-ES" dirty="0" err="1"/>
              <a:t>microgravetat</a:t>
            </a:r>
            <a:r>
              <a:rPr lang="ca-ES" dirty="0"/>
              <a:t>?</a:t>
            </a:r>
          </a:p>
        </p:txBody>
      </p:sp>
      <p:pic>
        <p:nvPicPr>
          <p:cNvPr id="5" name="Imagen 4">
            <a:extLst>
              <a:ext uri="{FF2B5EF4-FFF2-40B4-BE49-F238E27FC236}">
                <a16:creationId xmlns:a16="http://schemas.microsoft.com/office/drawing/2014/main" id="{9BD7E78A-2BFC-4608-9D79-9D5052C60CED}"/>
              </a:ext>
            </a:extLst>
          </p:cNvPr>
          <p:cNvPicPr>
            <a:picLocks noChangeAspect="1"/>
          </p:cNvPicPr>
          <p:nvPr/>
        </p:nvPicPr>
        <p:blipFill rotWithShape="1">
          <a:blip r:embed="rId3"/>
          <a:srcRect l="13943" r="9159"/>
          <a:stretch/>
        </p:blipFill>
        <p:spPr>
          <a:xfrm>
            <a:off x="6845968" y="1464271"/>
            <a:ext cx="5249780" cy="4551302"/>
          </a:xfrm>
          <a:prstGeom prst="rect">
            <a:avLst/>
          </a:prstGeom>
        </p:spPr>
      </p:pic>
      <p:sp>
        <p:nvSpPr>
          <p:cNvPr id="8" name="Marcador de contenido 2">
            <a:extLst>
              <a:ext uri="{FF2B5EF4-FFF2-40B4-BE49-F238E27FC236}">
                <a16:creationId xmlns:a16="http://schemas.microsoft.com/office/drawing/2014/main" id="{A3F47409-6DB6-4BB9-BC8B-32797DD09E6D}"/>
              </a:ext>
            </a:extLst>
          </p:cNvPr>
          <p:cNvSpPr>
            <a:spLocks noGrp="1"/>
          </p:cNvSpPr>
          <p:nvPr>
            <p:ph idx="1"/>
          </p:nvPr>
        </p:nvSpPr>
        <p:spPr>
          <a:xfrm>
            <a:off x="615778" y="1665321"/>
            <a:ext cx="5945372" cy="4514248"/>
          </a:xfrm>
        </p:spPr>
        <p:txBody>
          <a:bodyPr>
            <a:normAutofit/>
          </a:bodyPr>
          <a:lstStyle/>
          <a:p>
            <a:r>
              <a:rPr lang="ca-ES" dirty="0"/>
              <a:t>Microgravetat: què és?</a:t>
            </a:r>
          </a:p>
          <a:p>
            <a:endParaRPr lang="ca-ES" sz="600" dirty="0"/>
          </a:p>
          <a:p>
            <a:pPr lvl="1"/>
            <a:r>
              <a:rPr lang="ca-ES" dirty="0"/>
              <a:t>Condició en la qual s’experimenta una </a:t>
            </a:r>
            <a:r>
              <a:rPr lang="ca-ES" b="1" dirty="0"/>
              <a:t>gravetat molt feble (o pràcticament nul·la),</a:t>
            </a:r>
            <a:r>
              <a:rPr lang="ca-ES" dirty="0"/>
              <a:t> si s’està prou lluny de grans masses</a:t>
            </a:r>
          </a:p>
          <a:p>
            <a:pPr lvl="1"/>
            <a:endParaRPr lang="ca-ES" sz="800" dirty="0"/>
          </a:p>
          <a:p>
            <a:pPr lvl="1"/>
            <a:r>
              <a:rPr lang="ca-ES" dirty="0"/>
              <a:t>Condició en la qual, a banda del propi pes, </a:t>
            </a:r>
            <a:r>
              <a:rPr lang="ca-ES" b="1" dirty="0"/>
              <a:t>no s’experimenta/no s’està subjecte a cap altra força de magnitud comparable al propi pes</a:t>
            </a:r>
          </a:p>
          <a:p>
            <a:pPr lvl="1"/>
            <a:endParaRPr lang="ca-ES" dirty="0"/>
          </a:p>
        </p:txBody>
      </p:sp>
    </p:spTree>
    <p:extLst>
      <p:ext uri="{BB962C8B-B14F-4D97-AF65-F5344CB8AC3E}">
        <p14:creationId xmlns:p14="http://schemas.microsoft.com/office/powerpoint/2010/main" val="20886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6C60A-5DCC-44AD-B939-80CDFC4BC4A7}"/>
              </a:ext>
            </a:extLst>
          </p:cNvPr>
          <p:cNvSpPr>
            <a:spLocks noGrp="1"/>
          </p:cNvSpPr>
          <p:nvPr>
            <p:ph type="title"/>
          </p:nvPr>
        </p:nvSpPr>
        <p:spPr/>
        <p:txBody>
          <a:bodyPr/>
          <a:lstStyle/>
          <a:p>
            <a:pPr algn="r"/>
            <a:r>
              <a:rPr lang="ca-ES" dirty="0"/>
              <a:t>Gravitació Universal</a:t>
            </a:r>
          </a:p>
        </p:txBody>
      </p:sp>
      <p:sp>
        <p:nvSpPr>
          <p:cNvPr id="3" name="Marcador de contenido 2">
            <a:extLst>
              <a:ext uri="{FF2B5EF4-FFF2-40B4-BE49-F238E27FC236}">
                <a16:creationId xmlns:a16="http://schemas.microsoft.com/office/drawing/2014/main" id="{2A7236E5-1E33-431C-BD34-F3BEF778F295}"/>
              </a:ext>
            </a:extLst>
          </p:cNvPr>
          <p:cNvSpPr>
            <a:spLocks noGrp="1"/>
          </p:cNvSpPr>
          <p:nvPr>
            <p:ph idx="1"/>
          </p:nvPr>
        </p:nvSpPr>
        <p:spPr>
          <a:xfrm>
            <a:off x="621624" y="1661200"/>
            <a:ext cx="10515600" cy="4750067"/>
          </a:xfrm>
        </p:spPr>
        <p:txBody>
          <a:bodyPr>
            <a:normAutofit/>
          </a:bodyPr>
          <a:lstStyle/>
          <a:p>
            <a:r>
              <a:rPr lang="ca-ES" dirty="0"/>
              <a:t>Llei de Gravitació Universal:</a:t>
            </a:r>
          </a:p>
          <a:p>
            <a:endParaRPr lang="ca-ES" dirty="0"/>
          </a:p>
          <a:p>
            <a:endParaRPr lang="ca-ES" dirty="0"/>
          </a:p>
          <a:p>
            <a:endParaRPr lang="ca-ES" dirty="0"/>
          </a:p>
          <a:p>
            <a:pPr lvl="1"/>
            <a:r>
              <a:rPr lang="ca-ES" i="1" dirty="0"/>
              <a:t>F</a:t>
            </a:r>
            <a:r>
              <a:rPr lang="ca-ES" dirty="0"/>
              <a:t>: força d’atracció entre dos cossos</a:t>
            </a:r>
          </a:p>
          <a:p>
            <a:pPr lvl="1"/>
            <a:r>
              <a:rPr lang="ca-ES" i="1" dirty="0"/>
              <a:t>G</a:t>
            </a:r>
            <a:r>
              <a:rPr lang="ca-ES" dirty="0"/>
              <a:t>: constant de gravitació universal</a:t>
            </a:r>
          </a:p>
          <a:p>
            <a:pPr lvl="1"/>
            <a:r>
              <a:rPr lang="ca-ES" i="1" dirty="0"/>
              <a:t>m</a:t>
            </a:r>
            <a:r>
              <a:rPr lang="ca-ES" i="1" baseline="-25000" dirty="0"/>
              <a:t>1</a:t>
            </a:r>
            <a:r>
              <a:rPr lang="ca-ES" i="1" dirty="0"/>
              <a:t> </a:t>
            </a:r>
            <a:r>
              <a:rPr lang="ca-ES" dirty="0"/>
              <a:t>i </a:t>
            </a:r>
            <a:r>
              <a:rPr lang="ca-ES" i="1" dirty="0"/>
              <a:t>m</a:t>
            </a:r>
            <a:r>
              <a:rPr lang="ca-ES" i="1" baseline="-25000" dirty="0"/>
              <a:t>2</a:t>
            </a:r>
            <a:r>
              <a:rPr lang="ca-ES" dirty="0"/>
              <a:t>: massa dels dos cossos implicats</a:t>
            </a:r>
          </a:p>
          <a:p>
            <a:pPr lvl="1"/>
            <a:r>
              <a:rPr lang="ca-ES" i="1" dirty="0"/>
              <a:t>r</a:t>
            </a:r>
            <a:r>
              <a:rPr lang="ca-ES" dirty="0"/>
              <a:t>: distància entre els dos cossos</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EA5CD885-9F66-4655-AF42-A3250197E05E}"/>
                  </a:ext>
                </a:extLst>
              </p:cNvPr>
              <p:cNvSpPr txBox="1"/>
              <p:nvPr/>
            </p:nvSpPr>
            <p:spPr>
              <a:xfrm>
                <a:off x="441155" y="2382252"/>
                <a:ext cx="4944968" cy="9451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a-ES" sz="3600" b="0" i="1" smtClean="0">
                          <a:latin typeface="Cambria Math" panose="02040503050406030204" pitchFamily="18" charset="0"/>
                        </a:rPr>
                        <m:t>𝐹</m:t>
                      </m:r>
                      <m:r>
                        <a:rPr lang="ca-ES" sz="3600" b="0" i="1" smtClean="0">
                          <a:latin typeface="Cambria Math" panose="02040503050406030204" pitchFamily="18" charset="0"/>
                        </a:rPr>
                        <m:t>=</m:t>
                      </m:r>
                      <m:r>
                        <a:rPr lang="ca-ES" sz="3600" b="0" i="1" smtClean="0">
                          <a:latin typeface="Cambria Math" panose="02040503050406030204" pitchFamily="18" charset="0"/>
                        </a:rPr>
                        <m:t>𝐺</m:t>
                      </m:r>
                      <m:f>
                        <m:fPr>
                          <m:ctrlPr>
                            <a:rPr lang="ca-ES" sz="3600" b="0" i="1" smtClean="0">
                              <a:latin typeface="Cambria Math" panose="02040503050406030204" pitchFamily="18" charset="0"/>
                            </a:rPr>
                          </m:ctrlPr>
                        </m:fPr>
                        <m:num>
                          <m:sSub>
                            <m:sSubPr>
                              <m:ctrlPr>
                                <a:rPr lang="ca-ES" sz="3600" b="0" i="1" smtClean="0">
                                  <a:latin typeface="Cambria Math" panose="02040503050406030204" pitchFamily="18" charset="0"/>
                                </a:rPr>
                              </m:ctrlPr>
                            </m:sSubPr>
                            <m:e>
                              <m:r>
                                <a:rPr lang="ca-ES" sz="3600" b="0" i="1" smtClean="0">
                                  <a:latin typeface="Cambria Math" panose="02040503050406030204" pitchFamily="18" charset="0"/>
                                </a:rPr>
                                <m:t>𝑚</m:t>
                              </m:r>
                            </m:e>
                            <m:sub>
                              <m:r>
                                <a:rPr lang="ca-ES" sz="3600" b="0" i="1" smtClean="0">
                                  <a:latin typeface="Cambria Math" panose="02040503050406030204" pitchFamily="18" charset="0"/>
                                </a:rPr>
                                <m:t>1</m:t>
                              </m:r>
                            </m:sub>
                          </m:sSub>
                          <m:sSub>
                            <m:sSubPr>
                              <m:ctrlPr>
                                <a:rPr lang="ca-ES" sz="3600" i="1">
                                  <a:latin typeface="Cambria Math" panose="02040503050406030204" pitchFamily="18" charset="0"/>
                                </a:rPr>
                              </m:ctrlPr>
                            </m:sSubPr>
                            <m:e>
                              <m:r>
                                <a:rPr lang="ca-ES" sz="3600" i="1">
                                  <a:latin typeface="Cambria Math" panose="02040503050406030204" pitchFamily="18" charset="0"/>
                                </a:rPr>
                                <m:t>𝑚</m:t>
                              </m:r>
                            </m:e>
                            <m:sub>
                              <m:r>
                                <a:rPr lang="ca-ES" sz="3600" b="0" i="1" smtClean="0">
                                  <a:latin typeface="Cambria Math" panose="02040503050406030204" pitchFamily="18" charset="0"/>
                                </a:rPr>
                                <m:t>2</m:t>
                              </m:r>
                            </m:sub>
                          </m:sSub>
                        </m:num>
                        <m:den>
                          <m:sSup>
                            <m:sSupPr>
                              <m:ctrlPr>
                                <a:rPr lang="ca-ES" sz="3600" b="0" i="1" smtClean="0">
                                  <a:latin typeface="Cambria Math" panose="02040503050406030204" pitchFamily="18" charset="0"/>
                                </a:rPr>
                              </m:ctrlPr>
                            </m:sSupPr>
                            <m:e>
                              <m:r>
                                <a:rPr lang="ca-ES" sz="3600" b="0" i="1" smtClean="0">
                                  <a:latin typeface="Cambria Math" panose="02040503050406030204" pitchFamily="18" charset="0"/>
                                </a:rPr>
                                <m:t>𝑟</m:t>
                              </m:r>
                            </m:e>
                            <m:sup>
                              <m:r>
                                <a:rPr lang="ca-ES" sz="3600" b="0" i="1" smtClean="0">
                                  <a:latin typeface="Cambria Math" panose="02040503050406030204" pitchFamily="18" charset="0"/>
                                </a:rPr>
                                <m:t>2</m:t>
                              </m:r>
                            </m:sup>
                          </m:sSup>
                        </m:den>
                      </m:f>
                    </m:oMath>
                  </m:oMathPara>
                </a14:m>
                <a:endParaRPr lang="ca-ES" sz="3600" dirty="0"/>
              </a:p>
            </p:txBody>
          </p:sp>
        </mc:Choice>
        <mc:Fallback xmlns="">
          <p:sp>
            <p:nvSpPr>
              <p:cNvPr id="4" name="CuadroTexto 3">
                <a:extLst>
                  <a:ext uri="{FF2B5EF4-FFF2-40B4-BE49-F238E27FC236}">
                    <a16:creationId xmlns:a16="http://schemas.microsoft.com/office/drawing/2014/main" id="{EA5CD885-9F66-4655-AF42-A3250197E05E}"/>
                  </a:ext>
                </a:extLst>
              </p:cNvPr>
              <p:cNvSpPr txBox="1">
                <a:spLocks noRot="1" noChangeAspect="1" noMove="1" noResize="1" noEditPoints="1" noAdjustHandles="1" noChangeArrowheads="1" noChangeShapeType="1" noTextEdit="1"/>
              </p:cNvSpPr>
              <p:nvPr/>
            </p:nvSpPr>
            <p:spPr>
              <a:xfrm>
                <a:off x="441155" y="2382252"/>
                <a:ext cx="4944968" cy="945195"/>
              </a:xfrm>
              <a:prstGeom prst="rect">
                <a:avLst/>
              </a:prstGeom>
              <a:blipFill>
                <a:blip r:embed="rId3"/>
                <a:stretch>
                  <a:fillRect/>
                </a:stretch>
              </a:blipFill>
            </p:spPr>
            <p:txBody>
              <a:bodyPr/>
              <a:lstStyle/>
              <a:p>
                <a:r>
                  <a:rPr lang="ca-ES">
                    <a:noFill/>
                  </a:rPr>
                  <a:t> </a:t>
                </a:r>
              </a:p>
            </p:txBody>
          </p:sp>
        </mc:Fallback>
      </mc:AlternateContent>
      <p:pic>
        <p:nvPicPr>
          <p:cNvPr id="2052" name="Picture 4" descr="Newtonian Apple Cheap Sale, SAVE 59%.">
            <a:extLst>
              <a:ext uri="{FF2B5EF4-FFF2-40B4-BE49-F238E27FC236}">
                <a16:creationId xmlns:a16="http://schemas.microsoft.com/office/drawing/2014/main" id="{9DE98331-A6D9-4FE9-81FC-53F73C964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004" y="1268467"/>
            <a:ext cx="3631385" cy="545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0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0" descr="C:\Users\Palermo\Desktop\sketch_satellite.jpg">
            <a:extLst>
              <a:ext uri="{FF2B5EF4-FFF2-40B4-BE49-F238E27FC236}">
                <a16:creationId xmlns:a16="http://schemas.microsoft.com/office/drawing/2014/main" id="{37DB0748-423D-4CCB-B346-F2BF7EE66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568" y="3328305"/>
            <a:ext cx="1224000" cy="89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Marcador de contenido 2">
            <a:extLst>
              <a:ext uri="{FF2B5EF4-FFF2-40B4-BE49-F238E27FC236}">
                <a16:creationId xmlns:a16="http://schemas.microsoft.com/office/drawing/2014/main" id="{C05219BF-B608-4EB7-AA42-EBAF59605E8A}"/>
              </a:ext>
            </a:extLst>
          </p:cNvPr>
          <p:cNvSpPr>
            <a:spLocks noGrp="1"/>
          </p:cNvSpPr>
          <p:nvPr>
            <p:ph idx="1"/>
          </p:nvPr>
        </p:nvSpPr>
        <p:spPr>
          <a:xfrm>
            <a:off x="621624" y="1661200"/>
            <a:ext cx="10515600" cy="585293"/>
          </a:xfrm>
        </p:spPr>
        <p:txBody>
          <a:bodyPr>
            <a:normAutofit/>
          </a:bodyPr>
          <a:lstStyle/>
          <a:p>
            <a:r>
              <a:rPr lang="ca-ES" dirty="0"/>
              <a:t>Llei de Gravitació Universal:</a:t>
            </a:r>
          </a:p>
          <a:p>
            <a:endParaRPr lang="ca-ES" dirty="0"/>
          </a:p>
          <a:p>
            <a:endParaRPr lang="ca-ES" dirty="0"/>
          </a:p>
          <a:p>
            <a:endParaRPr lang="ca-ES" dirty="0"/>
          </a:p>
          <a:p>
            <a:pPr lvl="1"/>
            <a:endParaRPr lang="ca-ES" dirty="0"/>
          </a:p>
          <a:p>
            <a:pPr lvl="1"/>
            <a:endParaRPr lang="ca-ES" dirty="0"/>
          </a:p>
          <a:p>
            <a:pPr lvl="1"/>
            <a:endParaRPr lang="ca-ES" dirty="0"/>
          </a:p>
          <a:p>
            <a:pPr lvl="1"/>
            <a:endParaRPr lang="ca-ES" dirty="0"/>
          </a:p>
        </p:txBody>
      </p:sp>
      <p:sp>
        <p:nvSpPr>
          <p:cNvPr id="2" name="Título 1">
            <a:extLst>
              <a:ext uri="{FF2B5EF4-FFF2-40B4-BE49-F238E27FC236}">
                <a16:creationId xmlns:a16="http://schemas.microsoft.com/office/drawing/2014/main" id="{DC66C60A-5DCC-44AD-B939-80CDFC4BC4A7}"/>
              </a:ext>
            </a:extLst>
          </p:cNvPr>
          <p:cNvSpPr>
            <a:spLocks noGrp="1"/>
          </p:cNvSpPr>
          <p:nvPr>
            <p:ph type="title"/>
          </p:nvPr>
        </p:nvSpPr>
        <p:spPr/>
        <p:txBody>
          <a:bodyPr/>
          <a:lstStyle/>
          <a:p>
            <a:pPr algn="r"/>
            <a:r>
              <a:rPr lang="ca-ES" dirty="0"/>
              <a:t>Què és la </a:t>
            </a:r>
            <a:r>
              <a:rPr lang="ca-ES" dirty="0" err="1"/>
              <a:t>microgravetat</a:t>
            </a:r>
            <a:r>
              <a:rPr lang="ca-ES" dirty="0"/>
              <a:t>?</a:t>
            </a:r>
          </a:p>
        </p:txBody>
      </p:sp>
      <p:grpSp>
        <p:nvGrpSpPr>
          <p:cNvPr id="6" name="Grupo 5">
            <a:extLst>
              <a:ext uri="{FF2B5EF4-FFF2-40B4-BE49-F238E27FC236}">
                <a16:creationId xmlns:a16="http://schemas.microsoft.com/office/drawing/2014/main" id="{33BC92A2-FA66-489B-ABA2-9E7C85F29D02}"/>
              </a:ext>
            </a:extLst>
          </p:cNvPr>
          <p:cNvGrpSpPr/>
          <p:nvPr/>
        </p:nvGrpSpPr>
        <p:grpSpPr>
          <a:xfrm>
            <a:off x="5485973" y="1963788"/>
            <a:ext cx="6050432" cy="3801509"/>
            <a:chOff x="1236747" y="2104747"/>
            <a:chExt cx="6050432" cy="3801509"/>
          </a:xfrm>
        </p:grpSpPr>
        <p:pic>
          <p:nvPicPr>
            <p:cNvPr id="1026" name="Picture 2">
              <a:extLst>
                <a:ext uri="{FF2B5EF4-FFF2-40B4-BE49-F238E27FC236}">
                  <a16:creationId xmlns:a16="http://schemas.microsoft.com/office/drawing/2014/main" id="{4AD7BA18-BF2E-4418-946F-B080EFBDB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287" y="2104747"/>
              <a:ext cx="5746282" cy="37148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4E8127D-C453-4501-A58F-52713A697AE6}"/>
                </a:ext>
              </a:extLst>
            </p:cNvPr>
            <p:cNvSpPr txBox="1"/>
            <p:nvPr/>
          </p:nvSpPr>
          <p:spPr>
            <a:xfrm rot="16200000">
              <a:off x="130482" y="3679876"/>
              <a:ext cx="2581861" cy="369332"/>
            </a:xfrm>
            <a:prstGeom prst="rect">
              <a:avLst/>
            </a:prstGeom>
            <a:solidFill>
              <a:schemeClr val="bg1"/>
            </a:solidFill>
          </p:spPr>
          <p:txBody>
            <a:bodyPr wrap="none" rtlCol="0">
              <a:spAutoFit/>
            </a:bodyPr>
            <a:lstStyle/>
            <a:p>
              <a:r>
                <a:rPr lang="ca-ES" dirty="0"/>
                <a:t>Acceleració de la gravetat</a:t>
              </a:r>
            </a:p>
          </p:txBody>
        </p:sp>
        <p:sp>
          <p:nvSpPr>
            <p:cNvPr id="7" name="CuadroTexto 6">
              <a:extLst>
                <a:ext uri="{FF2B5EF4-FFF2-40B4-BE49-F238E27FC236}">
                  <a16:creationId xmlns:a16="http://schemas.microsoft.com/office/drawing/2014/main" id="{BF4BC80E-6094-4D40-A5DE-89636BA0C78D}"/>
                </a:ext>
              </a:extLst>
            </p:cNvPr>
            <p:cNvSpPr txBox="1"/>
            <p:nvPr/>
          </p:nvSpPr>
          <p:spPr>
            <a:xfrm>
              <a:off x="1565613" y="5536924"/>
              <a:ext cx="5721566" cy="369332"/>
            </a:xfrm>
            <a:prstGeom prst="rect">
              <a:avLst/>
            </a:prstGeom>
            <a:solidFill>
              <a:schemeClr val="bg1"/>
            </a:solidFill>
          </p:spPr>
          <p:txBody>
            <a:bodyPr wrap="none" rtlCol="0">
              <a:spAutoFit/>
            </a:bodyPr>
            <a:lstStyle/>
            <a:p>
              <a:r>
                <a:rPr lang="ca-ES" dirty="0"/>
                <a:t>Distància des del centre de la Terra (</a:t>
              </a:r>
              <a:r>
                <a:rPr lang="ca-ES" i="1" dirty="0"/>
                <a:t>r</a:t>
              </a:r>
              <a:r>
                <a:rPr lang="ca-ES" dirty="0"/>
                <a:t> és el radi de la Terra)</a:t>
              </a:r>
            </a:p>
          </p:txBody>
        </p:sp>
      </p:grpSp>
      <p:sp>
        <p:nvSpPr>
          <p:cNvPr id="8" name="CuadroTexto 7">
            <a:extLst>
              <a:ext uri="{FF2B5EF4-FFF2-40B4-BE49-F238E27FC236}">
                <a16:creationId xmlns:a16="http://schemas.microsoft.com/office/drawing/2014/main" id="{E8BBA9EA-8D85-42BD-B588-5EFEF3089B0B}"/>
              </a:ext>
            </a:extLst>
          </p:cNvPr>
          <p:cNvSpPr txBox="1"/>
          <p:nvPr/>
        </p:nvSpPr>
        <p:spPr>
          <a:xfrm>
            <a:off x="6968358" y="1877161"/>
            <a:ext cx="1122808" cy="369332"/>
          </a:xfrm>
          <a:prstGeom prst="rect">
            <a:avLst/>
          </a:prstGeom>
          <a:noFill/>
        </p:spPr>
        <p:txBody>
          <a:bodyPr wrap="none" rtlCol="0">
            <a:spAutoFit/>
          </a:bodyPr>
          <a:lstStyle/>
          <a:p>
            <a:r>
              <a:rPr lang="ca-ES" dirty="0">
                <a:solidFill>
                  <a:srgbClr val="FF0000"/>
                </a:solidFill>
              </a:rPr>
              <a:t>9,81 m/s</a:t>
            </a:r>
            <a:r>
              <a:rPr lang="ca-ES" baseline="30000" dirty="0">
                <a:solidFill>
                  <a:srgbClr val="FF0000"/>
                </a:solidFill>
              </a:rPr>
              <a:t>2</a:t>
            </a:r>
          </a:p>
        </p:txBody>
      </p:sp>
      <p:sp>
        <p:nvSpPr>
          <p:cNvPr id="9" name="Forma libre: forma 8">
            <a:extLst>
              <a:ext uri="{FF2B5EF4-FFF2-40B4-BE49-F238E27FC236}">
                <a16:creationId xmlns:a16="http://schemas.microsoft.com/office/drawing/2014/main" id="{9136F71E-8C54-4713-8749-E3490F209051}"/>
              </a:ext>
            </a:extLst>
          </p:cNvPr>
          <p:cNvSpPr/>
          <p:nvPr/>
        </p:nvSpPr>
        <p:spPr>
          <a:xfrm>
            <a:off x="6411310" y="1860214"/>
            <a:ext cx="430924" cy="168283"/>
          </a:xfrm>
          <a:custGeom>
            <a:avLst/>
            <a:gdLst>
              <a:gd name="connsiteX0" fmla="*/ 430924 w 430924"/>
              <a:gd name="connsiteY0" fmla="*/ 147262 h 168283"/>
              <a:gd name="connsiteX1" fmla="*/ 241738 w 430924"/>
              <a:gd name="connsiteY1" fmla="*/ 117 h 168283"/>
              <a:gd name="connsiteX2" fmla="*/ 0 w 430924"/>
              <a:gd name="connsiteY2" fmla="*/ 168283 h 168283"/>
            </a:gdLst>
            <a:ahLst/>
            <a:cxnLst>
              <a:cxn ang="0">
                <a:pos x="connsiteX0" y="connsiteY0"/>
              </a:cxn>
              <a:cxn ang="0">
                <a:pos x="connsiteX1" y="connsiteY1"/>
              </a:cxn>
              <a:cxn ang="0">
                <a:pos x="connsiteX2" y="connsiteY2"/>
              </a:cxn>
            </a:cxnLst>
            <a:rect l="l" t="t" r="r" b="b"/>
            <a:pathLst>
              <a:path w="430924" h="168283">
                <a:moveTo>
                  <a:pt x="430924" y="147262"/>
                </a:moveTo>
                <a:cubicBezTo>
                  <a:pt x="372241" y="71937"/>
                  <a:pt x="313559" y="-3387"/>
                  <a:pt x="241738" y="117"/>
                </a:cubicBezTo>
                <a:cubicBezTo>
                  <a:pt x="169917" y="3620"/>
                  <a:pt x="84958" y="85951"/>
                  <a:pt x="0" y="168283"/>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CuadroTexto 10">
            <a:extLst>
              <a:ext uri="{FF2B5EF4-FFF2-40B4-BE49-F238E27FC236}">
                <a16:creationId xmlns:a16="http://schemas.microsoft.com/office/drawing/2014/main" id="{95E8D2E2-1EC6-4BD6-8906-B6A6DDDD84DC}"/>
              </a:ext>
            </a:extLst>
          </p:cNvPr>
          <p:cNvSpPr txBox="1"/>
          <p:nvPr/>
        </p:nvSpPr>
        <p:spPr>
          <a:xfrm>
            <a:off x="9995462" y="3506278"/>
            <a:ext cx="1318374" cy="369332"/>
          </a:xfrm>
          <a:prstGeom prst="rect">
            <a:avLst/>
          </a:prstGeom>
          <a:noFill/>
        </p:spPr>
        <p:txBody>
          <a:bodyPr wrap="none" rtlCol="0">
            <a:spAutoFit/>
          </a:bodyPr>
          <a:lstStyle/>
          <a:p>
            <a:r>
              <a:rPr lang="ca-ES" dirty="0">
                <a:solidFill>
                  <a:srgbClr val="FF0000"/>
                </a:solidFill>
              </a:rPr>
              <a:t>0,0981 m/s</a:t>
            </a:r>
            <a:r>
              <a:rPr lang="ca-ES" baseline="30000" dirty="0">
                <a:solidFill>
                  <a:srgbClr val="FF0000"/>
                </a:solidFill>
              </a:rPr>
              <a:t>2</a:t>
            </a:r>
          </a:p>
        </p:txBody>
      </p:sp>
      <p:sp>
        <p:nvSpPr>
          <p:cNvPr id="12" name="Forma libre: forma 11">
            <a:extLst>
              <a:ext uri="{FF2B5EF4-FFF2-40B4-BE49-F238E27FC236}">
                <a16:creationId xmlns:a16="http://schemas.microsoft.com/office/drawing/2014/main" id="{E8F9B300-3BFC-4599-8487-81A2B9FF85E3}"/>
              </a:ext>
            </a:extLst>
          </p:cNvPr>
          <p:cNvSpPr/>
          <p:nvPr/>
        </p:nvSpPr>
        <p:spPr>
          <a:xfrm rot="3664562" flipH="1">
            <a:off x="10796686" y="4007725"/>
            <a:ext cx="430924" cy="168283"/>
          </a:xfrm>
          <a:custGeom>
            <a:avLst/>
            <a:gdLst>
              <a:gd name="connsiteX0" fmla="*/ 430924 w 430924"/>
              <a:gd name="connsiteY0" fmla="*/ 147262 h 168283"/>
              <a:gd name="connsiteX1" fmla="*/ 241738 w 430924"/>
              <a:gd name="connsiteY1" fmla="*/ 117 h 168283"/>
              <a:gd name="connsiteX2" fmla="*/ 0 w 430924"/>
              <a:gd name="connsiteY2" fmla="*/ 168283 h 168283"/>
            </a:gdLst>
            <a:ahLst/>
            <a:cxnLst>
              <a:cxn ang="0">
                <a:pos x="connsiteX0" y="connsiteY0"/>
              </a:cxn>
              <a:cxn ang="0">
                <a:pos x="connsiteX1" y="connsiteY1"/>
              </a:cxn>
              <a:cxn ang="0">
                <a:pos x="connsiteX2" y="connsiteY2"/>
              </a:cxn>
            </a:cxnLst>
            <a:rect l="l" t="t" r="r" b="b"/>
            <a:pathLst>
              <a:path w="430924" h="168283">
                <a:moveTo>
                  <a:pt x="430924" y="147262"/>
                </a:moveTo>
                <a:cubicBezTo>
                  <a:pt x="372241" y="71937"/>
                  <a:pt x="313559" y="-3387"/>
                  <a:pt x="241738" y="117"/>
                </a:cubicBezTo>
                <a:cubicBezTo>
                  <a:pt x="169917" y="3620"/>
                  <a:pt x="84958" y="85951"/>
                  <a:pt x="0" y="168283"/>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E4791200-F8C1-40DB-88ED-4EB3E31343BB}"/>
                  </a:ext>
                </a:extLst>
              </p:cNvPr>
              <p:cNvSpPr txBox="1"/>
              <p:nvPr/>
            </p:nvSpPr>
            <p:spPr>
              <a:xfrm>
                <a:off x="6807924" y="3651196"/>
                <a:ext cx="181139" cy="51674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4</m:t>
                          </m:r>
                        </m:den>
                      </m:f>
                    </m:oMath>
                  </m:oMathPara>
                </a14:m>
                <a:endParaRPr lang="ca-ES" dirty="0"/>
              </a:p>
            </p:txBody>
          </p:sp>
        </mc:Choice>
        <mc:Fallback xmlns="">
          <p:sp>
            <p:nvSpPr>
              <p:cNvPr id="13" name="CuadroTexto 12">
                <a:extLst>
                  <a:ext uri="{FF2B5EF4-FFF2-40B4-BE49-F238E27FC236}">
                    <a16:creationId xmlns:a16="http://schemas.microsoft.com/office/drawing/2014/main" id="{E4791200-F8C1-40DB-88ED-4EB3E31343BB}"/>
                  </a:ext>
                </a:extLst>
              </p:cNvPr>
              <p:cNvSpPr txBox="1">
                <a:spLocks noRot="1" noChangeAspect="1" noMove="1" noResize="1" noEditPoints="1" noAdjustHandles="1" noChangeArrowheads="1" noChangeShapeType="1" noTextEdit="1"/>
              </p:cNvSpPr>
              <p:nvPr/>
            </p:nvSpPr>
            <p:spPr>
              <a:xfrm>
                <a:off x="6807924" y="3651196"/>
                <a:ext cx="181139" cy="516745"/>
              </a:xfrm>
              <a:prstGeom prst="rect">
                <a:avLst/>
              </a:prstGeom>
              <a:blipFill>
                <a:blip r:embed="rId5"/>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728DCAD3-DB72-4B8B-89D8-A8C143D16E03}"/>
                  </a:ext>
                </a:extLst>
              </p:cNvPr>
              <p:cNvSpPr txBox="1"/>
              <p:nvPr/>
            </p:nvSpPr>
            <p:spPr>
              <a:xfrm>
                <a:off x="7285393" y="4109075"/>
                <a:ext cx="181139" cy="51674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9</m:t>
                          </m:r>
                        </m:den>
                      </m:f>
                    </m:oMath>
                  </m:oMathPara>
                </a14:m>
                <a:endParaRPr lang="ca-ES" dirty="0"/>
              </a:p>
            </p:txBody>
          </p:sp>
        </mc:Choice>
        <mc:Fallback xmlns="">
          <p:sp>
            <p:nvSpPr>
              <p:cNvPr id="15" name="CuadroTexto 14">
                <a:extLst>
                  <a:ext uri="{FF2B5EF4-FFF2-40B4-BE49-F238E27FC236}">
                    <a16:creationId xmlns:a16="http://schemas.microsoft.com/office/drawing/2014/main" id="{728DCAD3-DB72-4B8B-89D8-A8C143D16E03}"/>
                  </a:ext>
                </a:extLst>
              </p:cNvPr>
              <p:cNvSpPr txBox="1">
                <a:spLocks noRot="1" noChangeAspect="1" noMove="1" noResize="1" noEditPoints="1" noAdjustHandles="1" noChangeArrowheads="1" noChangeShapeType="1" noTextEdit="1"/>
              </p:cNvSpPr>
              <p:nvPr/>
            </p:nvSpPr>
            <p:spPr>
              <a:xfrm>
                <a:off x="7285393" y="4109075"/>
                <a:ext cx="181139" cy="516745"/>
              </a:xfrm>
              <a:prstGeom prst="rect">
                <a:avLst/>
              </a:prstGeom>
              <a:blipFill>
                <a:blip r:embed="rId6"/>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9770850D-5871-4FD7-AF62-E62DF7DC9171}"/>
                  </a:ext>
                </a:extLst>
              </p:cNvPr>
              <p:cNvSpPr txBox="1"/>
              <p:nvPr/>
            </p:nvSpPr>
            <p:spPr>
              <a:xfrm>
                <a:off x="7718836" y="4263413"/>
                <a:ext cx="309380" cy="51854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16</m:t>
                          </m:r>
                        </m:den>
                      </m:f>
                    </m:oMath>
                  </m:oMathPara>
                </a14:m>
                <a:endParaRPr lang="ca-ES" dirty="0"/>
              </a:p>
            </p:txBody>
          </p:sp>
        </mc:Choice>
        <mc:Fallback xmlns="">
          <p:sp>
            <p:nvSpPr>
              <p:cNvPr id="16" name="CuadroTexto 15">
                <a:extLst>
                  <a:ext uri="{FF2B5EF4-FFF2-40B4-BE49-F238E27FC236}">
                    <a16:creationId xmlns:a16="http://schemas.microsoft.com/office/drawing/2014/main" id="{9770850D-5871-4FD7-AF62-E62DF7DC9171}"/>
                  </a:ext>
                </a:extLst>
              </p:cNvPr>
              <p:cNvSpPr txBox="1">
                <a:spLocks noRot="1" noChangeAspect="1" noMove="1" noResize="1" noEditPoints="1" noAdjustHandles="1" noChangeArrowheads="1" noChangeShapeType="1" noTextEdit="1"/>
              </p:cNvSpPr>
              <p:nvPr/>
            </p:nvSpPr>
            <p:spPr>
              <a:xfrm>
                <a:off x="7718836" y="4263413"/>
                <a:ext cx="309380" cy="518540"/>
              </a:xfrm>
              <a:prstGeom prst="rect">
                <a:avLst/>
              </a:prstGeom>
              <a:blipFill>
                <a:blip r:embed="rId7"/>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39DFD8E-A3FE-4997-89F5-185A288D2609}"/>
                  </a:ext>
                </a:extLst>
              </p:cNvPr>
              <p:cNvSpPr txBox="1"/>
              <p:nvPr/>
            </p:nvSpPr>
            <p:spPr>
              <a:xfrm>
                <a:off x="8222292" y="4339953"/>
                <a:ext cx="309380" cy="51860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25</m:t>
                          </m:r>
                        </m:den>
                      </m:f>
                    </m:oMath>
                  </m:oMathPara>
                </a14:m>
                <a:endParaRPr lang="ca-ES" dirty="0"/>
              </a:p>
            </p:txBody>
          </p:sp>
        </mc:Choice>
        <mc:Fallback xmlns="">
          <p:sp>
            <p:nvSpPr>
              <p:cNvPr id="17" name="CuadroTexto 16">
                <a:extLst>
                  <a:ext uri="{FF2B5EF4-FFF2-40B4-BE49-F238E27FC236}">
                    <a16:creationId xmlns:a16="http://schemas.microsoft.com/office/drawing/2014/main" id="{F39DFD8E-A3FE-4997-89F5-185A288D2609}"/>
                  </a:ext>
                </a:extLst>
              </p:cNvPr>
              <p:cNvSpPr txBox="1">
                <a:spLocks noRot="1" noChangeAspect="1" noMove="1" noResize="1" noEditPoints="1" noAdjustHandles="1" noChangeArrowheads="1" noChangeShapeType="1" noTextEdit="1"/>
              </p:cNvSpPr>
              <p:nvPr/>
            </p:nvSpPr>
            <p:spPr>
              <a:xfrm>
                <a:off x="8222292" y="4339953"/>
                <a:ext cx="309380" cy="518604"/>
              </a:xfrm>
              <a:prstGeom prst="rect">
                <a:avLst/>
              </a:prstGeom>
              <a:blipFill>
                <a:blip r:embed="rId8"/>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522E0A2F-78AE-4E15-91BF-25957B35377F}"/>
                  </a:ext>
                </a:extLst>
              </p:cNvPr>
              <p:cNvSpPr txBox="1"/>
              <p:nvPr/>
            </p:nvSpPr>
            <p:spPr>
              <a:xfrm>
                <a:off x="8776843" y="4439971"/>
                <a:ext cx="309380" cy="51854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36</m:t>
                          </m:r>
                        </m:den>
                      </m:f>
                    </m:oMath>
                  </m:oMathPara>
                </a14:m>
                <a:endParaRPr lang="ca-ES" dirty="0"/>
              </a:p>
            </p:txBody>
          </p:sp>
        </mc:Choice>
        <mc:Fallback xmlns="">
          <p:sp>
            <p:nvSpPr>
              <p:cNvPr id="18" name="CuadroTexto 17">
                <a:extLst>
                  <a:ext uri="{FF2B5EF4-FFF2-40B4-BE49-F238E27FC236}">
                    <a16:creationId xmlns:a16="http://schemas.microsoft.com/office/drawing/2014/main" id="{522E0A2F-78AE-4E15-91BF-25957B35377F}"/>
                  </a:ext>
                </a:extLst>
              </p:cNvPr>
              <p:cNvSpPr txBox="1">
                <a:spLocks noRot="1" noChangeAspect="1" noMove="1" noResize="1" noEditPoints="1" noAdjustHandles="1" noChangeArrowheads="1" noChangeShapeType="1" noTextEdit="1"/>
              </p:cNvSpPr>
              <p:nvPr/>
            </p:nvSpPr>
            <p:spPr>
              <a:xfrm>
                <a:off x="8776843" y="4439971"/>
                <a:ext cx="309380" cy="518540"/>
              </a:xfrm>
              <a:prstGeom prst="rect">
                <a:avLst/>
              </a:prstGeom>
              <a:blipFill>
                <a:blip r:embed="rId9"/>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D726E7EA-1D21-40A3-9BB9-177AE65E6064}"/>
                  </a:ext>
                </a:extLst>
              </p:cNvPr>
              <p:cNvSpPr txBox="1"/>
              <p:nvPr/>
            </p:nvSpPr>
            <p:spPr>
              <a:xfrm>
                <a:off x="9283449" y="4439971"/>
                <a:ext cx="309380" cy="51854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49</m:t>
                          </m:r>
                        </m:den>
                      </m:f>
                    </m:oMath>
                  </m:oMathPara>
                </a14:m>
                <a:endParaRPr lang="ca-ES" dirty="0"/>
              </a:p>
            </p:txBody>
          </p:sp>
        </mc:Choice>
        <mc:Fallback xmlns="">
          <p:sp>
            <p:nvSpPr>
              <p:cNvPr id="19" name="CuadroTexto 18">
                <a:extLst>
                  <a:ext uri="{FF2B5EF4-FFF2-40B4-BE49-F238E27FC236}">
                    <a16:creationId xmlns:a16="http://schemas.microsoft.com/office/drawing/2014/main" id="{D726E7EA-1D21-40A3-9BB9-177AE65E6064}"/>
                  </a:ext>
                </a:extLst>
              </p:cNvPr>
              <p:cNvSpPr txBox="1">
                <a:spLocks noRot="1" noChangeAspect="1" noMove="1" noResize="1" noEditPoints="1" noAdjustHandles="1" noChangeArrowheads="1" noChangeShapeType="1" noTextEdit="1"/>
              </p:cNvSpPr>
              <p:nvPr/>
            </p:nvSpPr>
            <p:spPr>
              <a:xfrm>
                <a:off x="9283449" y="4439971"/>
                <a:ext cx="309380" cy="518540"/>
              </a:xfrm>
              <a:prstGeom prst="rect">
                <a:avLst/>
              </a:prstGeom>
              <a:blipFill>
                <a:blip r:embed="rId10"/>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F91B2063-95A8-41A5-87E8-C327A3043EAE}"/>
                  </a:ext>
                </a:extLst>
              </p:cNvPr>
              <p:cNvSpPr txBox="1"/>
              <p:nvPr/>
            </p:nvSpPr>
            <p:spPr>
              <a:xfrm>
                <a:off x="9840772" y="4474585"/>
                <a:ext cx="309380" cy="51854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64</m:t>
                          </m:r>
                        </m:den>
                      </m:f>
                    </m:oMath>
                  </m:oMathPara>
                </a14:m>
                <a:endParaRPr lang="ca-ES" dirty="0"/>
              </a:p>
            </p:txBody>
          </p:sp>
        </mc:Choice>
        <mc:Fallback xmlns="">
          <p:sp>
            <p:nvSpPr>
              <p:cNvPr id="20" name="CuadroTexto 19">
                <a:extLst>
                  <a:ext uri="{FF2B5EF4-FFF2-40B4-BE49-F238E27FC236}">
                    <a16:creationId xmlns:a16="http://schemas.microsoft.com/office/drawing/2014/main" id="{F91B2063-95A8-41A5-87E8-C327A3043EAE}"/>
                  </a:ext>
                </a:extLst>
              </p:cNvPr>
              <p:cNvSpPr txBox="1">
                <a:spLocks noRot="1" noChangeAspect="1" noMove="1" noResize="1" noEditPoints="1" noAdjustHandles="1" noChangeArrowheads="1" noChangeShapeType="1" noTextEdit="1"/>
              </p:cNvSpPr>
              <p:nvPr/>
            </p:nvSpPr>
            <p:spPr>
              <a:xfrm>
                <a:off x="9840772" y="4474585"/>
                <a:ext cx="309380" cy="518540"/>
              </a:xfrm>
              <a:prstGeom prst="rect">
                <a:avLst/>
              </a:prstGeom>
              <a:blipFill>
                <a:blip r:embed="rId11"/>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45259F4-C9C0-4C1D-9839-6C252DAF8DEF}"/>
                  </a:ext>
                </a:extLst>
              </p:cNvPr>
              <p:cNvSpPr txBox="1"/>
              <p:nvPr/>
            </p:nvSpPr>
            <p:spPr>
              <a:xfrm>
                <a:off x="6819499" y="3651196"/>
                <a:ext cx="181139" cy="51674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4</m:t>
                          </m:r>
                        </m:den>
                      </m:f>
                    </m:oMath>
                  </m:oMathPara>
                </a14:m>
                <a:endParaRPr lang="ca-ES" dirty="0"/>
              </a:p>
            </p:txBody>
          </p:sp>
        </mc:Choice>
        <mc:Fallback xmlns="">
          <p:sp>
            <p:nvSpPr>
              <p:cNvPr id="21" name="CuadroTexto 20">
                <a:extLst>
                  <a:ext uri="{FF2B5EF4-FFF2-40B4-BE49-F238E27FC236}">
                    <a16:creationId xmlns:a16="http://schemas.microsoft.com/office/drawing/2014/main" id="{145259F4-C9C0-4C1D-9839-6C252DAF8DEF}"/>
                  </a:ext>
                </a:extLst>
              </p:cNvPr>
              <p:cNvSpPr txBox="1">
                <a:spLocks noRot="1" noChangeAspect="1" noMove="1" noResize="1" noEditPoints="1" noAdjustHandles="1" noChangeArrowheads="1" noChangeShapeType="1" noTextEdit="1"/>
              </p:cNvSpPr>
              <p:nvPr/>
            </p:nvSpPr>
            <p:spPr>
              <a:xfrm>
                <a:off x="6819499" y="3651196"/>
                <a:ext cx="181139" cy="516745"/>
              </a:xfrm>
              <a:prstGeom prst="rect">
                <a:avLst/>
              </a:prstGeom>
              <a:blipFill>
                <a:blip r:embed="rId12"/>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9DD75E2F-48DB-43A2-B539-D10ED0F9BD79}"/>
                  </a:ext>
                </a:extLst>
              </p:cNvPr>
              <p:cNvSpPr txBox="1"/>
              <p:nvPr/>
            </p:nvSpPr>
            <p:spPr>
              <a:xfrm>
                <a:off x="10329586" y="4492353"/>
                <a:ext cx="309380" cy="51854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81</m:t>
                          </m:r>
                        </m:den>
                      </m:f>
                    </m:oMath>
                  </m:oMathPara>
                </a14:m>
                <a:endParaRPr lang="ca-ES" dirty="0"/>
              </a:p>
            </p:txBody>
          </p:sp>
        </mc:Choice>
        <mc:Fallback xmlns="">
          <p:sp>
            <p:nvSpPr>
              <p:cNvPr id="22" name="CuadroTexto 21">
                <a:extLst>
                  <a:ext uri="{FF2B5EF4-FFF2-40B4-BE49-F238E27FC236}">
                    <a16:creationId xmlns:a16="http://schemas.microsoft.com/office/drawing/2014/main" id="{9DD75E2F-48DB-43A2-B539-D10ED0F9BD79}"/>
                  </a:ext>
                </a:extLst>
              </p:cNvPr>
              <p:cNvSpPr txBox="1">
                <a:spLocks noRot="1" noChangeAspect="1" noMove="1" noResize="1" noEditPoints="1" noAdjustHandles="1" noChangeArrowheads="1" noChangeShapeType="1" noTextEdit="1"/>
              </p:cNvSpPr>
              <p:nvPr/>
            </p:nvSpPr>
            <p:spPr>
              <a:xfrm>
                <a:off x="10329586" y="4492353"/>
                <a:ext cx="309380" cy="518540"/>
              </a:xfrm>
              <a:prstGeom prst="rect">
                <a:avLst/>
              </a:prstGeom>
              <a:blipFill>
                <a:blip r:embed="rId13"/>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41C34311-126E-4F29-BC87-D5C5C0ACB8C9}"/>
                  </a:ext>
                </a:extLst>
              </p:cNvPr>
              <p:cNvSpPr txBox="1"/>
              <p:nvPr/>
            </p:nvSpPr>
            <p:spPr>
              <a:xfrm>
                <a:off x="10821328" y="4489622"/>
                <a:ext cx="437620" cy="51854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a-ES" i="1" smtClean="0">
                              <a:latin typeface="Cambria Math" panose="02040503050406030204" pitchFamily="18" charset="0"/>
                            </a:rPr>
                          </m:ctrlPr>
                        </m:fPr>
                        <m:num>
                          <m:r>
                            <a:rPr lang="ca-ES" b="0" i="1" smtClean="0">
                              <a:latin typeface="Cambria Math" panose="02040503050406030204" pitchFamily="18" charset="0"/>
                            </a:rPr>
                            <m:t>𝐼</m:t>
                          </m:r>
                        </m:num>
                        <m:den>
                          <m:r>
                            <a:rPr lang="ca-ES" b="0" i="1" smtClean="0">
                              <a:latin typeface="Cambria Math" panose="02040503050406030204" pitchFamily="18" charset="0"/>
                            </a:rPr>
                            <m:t>100</m:t>
                          </m:r>
                        </m:den>
                      </m:f>
                    </m:oMath>
                  </m:oMathPara>
                </a14:m>
                <a:endParaRPr lang="ca-ES" dirty="0"/>
              </a:p>
            </p:txBody>
          </p:sp>
        </mc:Choice>
        <mc:Fallback xmlns="">
          <p:sp>
            <p:nvSpPr>
              <p:cNvPr id="23" name="CuadroTexto 22">
                <a:extLst>
                  <a:ext uri="{FF2B5EF4-FFF2-40B4-BE49-F238E27FC236}">
                    <a16:creationId xmlns:a16="http://schemas.microsoft.com/office/drawing/2014/main" id="{41C34311-126E-4F29-BC87-D5C5C0ACB8C9}"/>
                  </a:ext>
                </a:extLst>
              </p:cNvPr>
              <p:cNvSpPr txBox="1">
                <a:spLocks noRot="1" noChangeAspect="1" noMove="1" noResize="1" noEditPoints="1" noAdjustHandles="1" noChangeArrowheads="1" noChangeShapeType="1" noTextEdit="1"/>
              </p:cNvSpPr>
              <p:nvPr/>
            </p:nvSpPr>
            <p:spPr>
              <a:xfrm>
                <a:off x="10821328" y="4489622"/>
                <a:ext cx="437620" cy="518540"/>
              </a:xfrm>
              <a:prstGeom prst="rect">
                <a:avLst/>
              </a:prstGeom>
              <a:blipFill>
                <a:blip r:embed="rId14"/>
                <a:stretch>
                  <a:fillRect/>
                </a:stretch>
              </a:blipFill>
            </p:spPr>
            <p:txBody>
              <a:bodyPr/>
              <a:lstStyle/>
              <a:p>
                <a:r>
                  <a:rPr lang="ca-ES">
                    <a:noFill/>
                  </a:rPr>
                  <a:t> </a:t>
                </a:r>
              </a:p>
            </p:txBody>
          </p:sp>
        </mc:Fallback>
      </mc:AlternateContent>
      <p:pic>
        <p:nvPicPr>
          <p:cNvPr id="3074" name="Picture 2" descr="Earth PNG para descargar gratis">
            <a:extLst>
              <a:ext uri="{FF2B5EF4-FFF2-40B4-BE49-F238E27FC236}">
                <a16:creationId xmlns:a16="http://schemas.microsoft.com/office/drawing/2014/main" id="{CE253DD4-421C-4C31-A105-5180E02C20F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6462" y="5967031"/>
            <a:ext cx="72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ector recto 23">
            <a:extLst>
              <a:ext uri="{FF2B5EF4-FFF2-40B4-BE49-F238E27FC236}">
                <a16:creationId xmlns:a16="http://schemas.microsoft.com/office/drawing/2014/main" id="{C909DE0D-F798-4438-8C92-E1E2514F425C}"/>
              </a:ext>
            </a:extLst>
          </p:cNvPr>
          <p:cNvCxnSpPr>
            <a:cxnSpLocks/>
          </p:cNvCxnSpPr>
          <p:nvPr/>
        </p:nvCxnSpPr>
        <p:spPr>
          <a:xfrm flipV="1">
            <a:off x="1356462" y="4144080"/>
            <a:ext cx="2731721" cy="218295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53F525D-7306-48E3-A23F-92529DF0E94D}"/>
              </a:ext>
            </a:extLst>
          </p:cNvPr>
          <p:cNvSpPr txBox="1"/>
          <p:nvPr/>
        </p:nvSpPr>
        <p:spPr>
          <a:xfrm>
            <a:off x="3672250" y="3704029"/>
            <a:ext cx="402674" cy="400110"/>
          </a:xfrm>
          <a:prstGeom prst="rect">
            <a:avLst/>
          </a:prstGeom>
          <a:noFill/>
        </p:spPr>
        <p:txBody>
          <a:bodyPr wrap="none" rtlCol="0">
            <a:spAutoFit/>
          </a:bodyPr>
          <a:lstStyle/>
          <a:p>
            <a:r>
              <a:rPr lang="ca-ES" sz="2000" dirty="0">
                <a:solidFill>
                  <a:srgbClr val="FF0000"/>
                </a:solidFill>
              </a:rPr>
              <a:t>5</a:t>
            </a:r>
            <a:r>
              <a:rPr lang="ca-ES" sz="2000" i="1" dirty="0">
                <a:solidFill>
                  <a:srgbClr val="FF0000"/>
                </a:solidFill>
              </a:rPr>
              <a:t>r</a:t>
            </a:r>
          </a:p>
        </p:txBody>
      </p:sp>
      <p:cxnSp>
        <p:nvCxnSpPr>
          <p:cNvPr id="32" name="Conector recto 31">
            <a:extLst>
              <a:ext uri="{FF2B5EF4-FFF2-40B4-BE49-F238E27FC236}">
                <a16:creationId xmlns:a16="http://schemas.microsoft.com/office/drawing/2014/main" id="{3DBF9855-32A3-44F7-B02F-5C4BF58F87DD}"/>
              </a:ext>
            </a:extLst>
          </p:cNvPr>
          <p:cNvCxnSpPr>
            <a:cxnSpLocks/>
          </p:cNvCxnSpPr>
          <p:nvPr/>
        </p:nvCxnSpPr>
        <p:spPr>
          <a:xfrm rot="600000">
            <a:off x="1580952" y="6027991"/>
            <a:ext cx="143130" cy="13381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94336321-1ECA-495A-9851-FDA8AEE068E4}"/>
              </a:ext>
            </a:extLst>
          </p:cNvPr>
          <p:cNvSpPr txBox="1"/>
          <p:nvPr/>
        </p:nvSpPr>
        <p:spPr>
          <a:xfrm>
            <a:off x="1389578" y="5558102"/>
            <a:ext cx="272832" cy="400110"/>
          </a:xfrm>
          <a:prstGeom prst="rect">
            <a:avLst/>
          </a:prstGeom>
          <a:noFill/>
        </p:spPr>
        <p:txBody>
          <a:bodyPr wrap="none" rtlCol="0">
            <a:spAutoFit/>
          </a:bodyPr>
          <a:lstStyle/>
          <a:p>
            <a:r>
              <a:rPr lang="ca-ES" sz="2000" i="1" dirty="0">
                <a:solidFill>
                  <a:srgbClr val="FF0000"/>
                </a:solidFill>
              </a:rPr>
              <a:t>r</a:t>
            </a:r>
          </a:p>
        </p:txBody>
      </p:sp>
      <p:cxnSp>
        <p:nvCxnSpPr>
          <p:cNvPr id="36" name="Conector recto 35">
            <a:extLst>
              <a:ext uri="{FF2B5EF4-FFF2-40B4-BE49-F238E27FC236}">
                <a16:creationId xmlns:a16="http://schemas.microsoft.com/office/drawing/2014/main" id="{1B278B9C-D9A2-4135-909E-A37EBAD522AD}"/>
              </a:ext>
            </a:extLst>
          </p:cNvPr>
          <p:cNvCxnSpPr>
            <a:cxnSpLocks/>
          </p:cNvCxnSpPr>
          <p:nvPr/>
        </p:nvCxnSpPr>
        <p:spPr>
          <a:xfrm rot="600000">
            <a:off x="4018174" y="4068966"/>
            <a:ext cx="143130" cy="13381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730165E0-AEEB-4797-B030-BE1CC85E7D4A}"/>
              </a:ext>
            </a:extLst>
          </p:cNvPr>
          <p:cNvSpPr txBox="1"/>
          <p:nvPr/>
        </p:nvSpPr>
        <p:spPr>
          <a:xfrm>
            <a:off x="1724398" y="6239329"/>
            <a:ext cx="1005788" cy="369332"/>
          </a:xfrm>
          <a:prstGeom prst="rect">
            <a:avLst/>
          </a:prstGeom>
          <a:noFill/>
        </p:spPr>
        <p:txBody>
          <a:bodyPr wrap="none" rtlCol="0">
            <a:spAutoFit/>
          </a:bodyPr>
          <a:lstStyle/>
          <a:p>
            <a:r>
              <a:rPr lang="ca-ES" dirty="0">
                <a:solidFill>
                  <a:srgbClr val="FF0000"/>
                </a:solidFill>
              </a:rPr>
              <a:t>9,8 m/s</a:t>
            </a:r>
            <a:r>
              <a:rPr lang="ca-ES" baseline="30000" dirty="0">
                <a:solidFill>
                  <a:srgbClr val="FF0000"/>
                </a:solidFill>
              </a:rPr>
              <a:t>2</a:t>
            </a:r>
            <a:endParaRPr lang="ca-ES" i="1" baseline="30000" dirty="0">
              <a:solidFill>
                <a:srgbClr val="FF0000"/>
              </a:solidFill>
            </a:endParaRPr>
          </a:p>
        </p:txBody>
      </p:sp>
      <p:sp>
        <p:nvSpPr>
          <p:cNvPr id="38" name="CuadroTexto 37">
            <a:extLst>
              <a:ext uri="{FF2B5EF4-FFF2-40B4-BE49-F238E27FC236}">
                <a16:creationId xmlns:a16="http://schemas.microsoft.com/office/drawing/2014/main" id="{7A5CE192-05FE-4F29-BF04-B88C7FF828E8}"/>
              </a:ext>
            </a:extLst>
          </p:cNvPr>
          <p:cNvSpPr txBox="1"/>
          <p:nvPr/>
        </p:nvSpPr>
        <p:spPr>
          <a:xfrm>
            <a:off x="4015506" y="4327679"/>
            <a:ext cx="967316" cy="369332"/>
          </a:xfrm>
          <a:prstGeom prst="rect">
            <a:avLst/>
          </a:prstGeom>
          <a:noFill/>
        </p:spPr>
        <p:txBody>
          <a:bodyPr wrap="none" rtlCol="0">
            <a:spAutoFit/>
          </a:bodyPr>
          <a:lstStyle/>
          <a:p>
            <a:r>
              <a:rPr lang="ca-ES" dirty="0">
                <a:solidFill>
                  <a:srgbClr val="FF0000"/>
                </a:solidFill>
              </a:rPr>
              <a:t>0,4 m/s</a:t>
            </a:r>
            <a:r>
              <a:rPr lang="ca-ES" baseline="30000" dirty="0">
                <a:solidFill>
                  <a:srgbClr val="FF0000"/>
                </a:solidFill>
              </a:rPr>
              <a:t>2</a:t>
            </a:r>
            <a:endParaRPr lang="ca-ES" i="1" baseline="30000" dirty="0">
              <a:solidFill>
                <a:srgbClr val="FF0000"/>
              </a:solidFill>
            </a:endParaRPr>
          </a:p>
        </p:txBody>
      </p:sp>
      <p:sp>
        <p:nvSpPr>
          <p:cNvPr id="14" name="QuadreDeText 13">
            <a:extLst>
              <a:ext uri="{FF2B5EF4-FFF2-40B4-BE49-F238E27FC236}">
                <a16:creationId xmlns:a16="http://schemas.microsoft.com/office/drawing/2014/main" id="{FA919D7C-35AD-4FA4-9F15-30309DD00332}"/>
              </a:ext>
            </a:extLst>
          </p:cNvPr>
          <p:cNvSpPr txBox="1"/>
          <p:nvPr/>
        </p:nvSpPr>
        <p:spPr>
          <a:xfrm>
            <a:off x="6764845" y="3554406"/>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33" name="QuadreDeText 32">
            <a:extLst>
              <a:ext uri="{FF2B5EF4-FFF2-40B4-BE49-F238E27FC236}">
                <a16:creationId xmlns:a16="http://schemas.microsoft.com/office/drawing/2014/main" id="{5B5C7C30-7BE8-499A-A0E0-C7520797C37C}"/>
              </a:ext>
            </a:extLst>
          </p:cNvPr>
          <p:cNvSpPr txBox="1"/>
          <p:nvPr/>
        </p:nvSpPr>
        <p:spPr>
          <a:xfrm>
            <a:off x="7230073" y="4019632"/>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34" name="QuadreDeText 33">
            <a:extLst>
              <a:ext uri="{FF2B5EF4-FFF2-40B4-BE49-F238E27FC236}">
                <a16:creationId xmlns:a16="http://schemas.microsoft.com/office/drawing/2014/main" id="{06AD644E-E755-47F0-A6B1-5F9B49286997}"/>
              </a:ext>
            </a:extLst>
          </p:cNvPr>
          <p:cNvSpPr txBox="1"/>
          <p:nvPr/>
        </p:nvSpPr>
        <p:spPr>
          <a:xfrm>
            <a:off x="7723357" y="4164006"/>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39" name="QuadreDeText 38">
            <a:extLst>
              <a:ext uri="{FF2B5EF4-FFF2-40B4-BE49-F238E27FC236}">
                <a16:creationId xmlns:a16="http://schemas.microsoft.com/office/drawing/2014/main" id="{7C63B33C-FA03-4207-A002-CA26200ED1E9}"/>
              </a:ext>
            </a:extLst>
          </p:cNvPr>
          <p:cNvSpPr txBox="1"/>
          <p:nvPr/>
        </p:nvSpPr>
        <p:spPr>
          <a:xfrm>
            <a:off x="8228684" y="4248230"/>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40" name="QuadreDeText 39">
            <a:extLst>
              <a:ext uri="{FF2B5EF4-FFF2-40B4-BE49-F238E27FC236}">
                <a16:creationId xmlns:a16="http://schemas.microsoft.com/office/drawing/2014/main" id="{C20B1205-6DA5-4DCB-B5B5-66698DFFF4FC}"/>
              </a:ext>
            </a:extLst>
          </p:cNvPr>
          <p:cNvSpPr txBox="1"/>
          <p:nvPr/>
        </p:nvSpPr>
        <p:spPr>
          <a:xfrm>
            <a:off x="8758071" y="4344484"/>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41" name="QuadreDeText 40">
            <a:extLst>
              <a:ext uri="{FF2B5EF4-FFF2-40B4-BE49-F238E27FC236}">
                <a16:creationId xmlns:a16="http://schemas.microsoft.com/office/drawing/2014/main" id="{A7C2197F-7D3D-41CE-9C61-2D6F3AD604A4}"/>
              </a:ext>
            </a:extLst>
          </p:cNvPr>
          <p:cNvSpPr txBox="1"/>
          <p:nvPr/>
        </p:nvSpPr>
        <p:spPr>
          <a:xfrm>
            <a:off x="9275440" y="4344481"/>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42" name="QuadreDeText 41">
            <a:extLst>
              <a:ext uri="{FF2B5EF4-FFF2-40B4-BE49-F238E27FC236}">
                <a16:creationId xmlns:a16="http://schemas.microsoft.com/office/drawing/2014/main" id="{8342C10C-2656-4802-BE2D-96DBAF9022C5}"/>
              </a:ext>
            </a:extLst>
          </p:cNvPr>
          <p:cNvSpPr txBox="1"/>
          <p:nvPr/>
        </p:nvSpPr>
        <p:spPr>
          <a:xfrm>
            <a:off x="9840772" y="4380609"/>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43" name="QuadreDeText 42">
            <a:extLst>
              <a:ext uri="{FF2B5EF4-FFF2-40B4-BE49-F238E27FC236}">
                <a16:creationId xmlns:a16="http://schemas.microsoft.com/office/drawing/2014/main" id="{46C5E8D9-39D3-407E-B5CB-A7C0B8D28924}"/>
              </a:ext>
            </a:extLst>
          </p:cNvPr>
          <p:cNvSpPr txBox="1"/>
          <p:nvPr/>
        </p:nvSpPr>
        <p:spPr>
          <a:xfrm>
            <a:off x="10305999" y="4400659"/>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p:sp>
        <p:nvSpPr>
          <p:cNvPr id="44" name="QuadreDeText 43">
            <a:extLst>
              <a:ext uri="{FF2B5EF4-FFF2-40B4-BE49-F238E27FC236}">
                <a16:creationId xmlns:a16="http://schemas.microsoft.com/office/drawing/2014/main" id="{FD31F36A-5BDD-4DE8-A929-AC93539148DB}"/>
              </a:ext>
            </a:extLst>
          </p:cNvPr>
          <p:cNvSpPr txBox="1"/>
          <p:nvPr/>
        </p:nvSpPr>
        <p:spPr>
          <a:xfrm>
            <a:off x="10883503" y="4400657"/>
            <a:ext cx="300082" cy="369332"/>
          </a:xfrm>
          <a:prstGeom prst="rect">
            <a:avLst/>
          </a:prstGeom>
          <a:solidFill>
            <a:schemeClr val="bg1"/>
          </a:solidFill>
          <a:ln>
            <a:solidFill>
              <a:schemeClr val="bg1"/>
            </a:solidFill>
          </a:ln>
        </p:spPr>
        <p:txBody>
          <a:bodyPr wrap="none" rtlCol="0">
            <a:spAutoFit/>
          </a:bodyPr>
          <a:lstStyle/>
          <a:p>
            <a:r>
              <a:rPr lang="ca-ES"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46" name="CuadroTexto 3">
                <a:extLst>
                  <a:ext uri="{FF2B5EF4-FFF2-40B4-BE49-F238E27FC236}">
                    <a16:creationId xmlns:a16="http://schemas.microsoft.com/office/drawing/2014/main" id="{5FE94731-78FA-4B48-AEED-9B32DCAB38C2}"/>
                  </a:ext>
                </a:extLst>
              </p:cNvPr>
              <p:cNvSpPr txBox="1"/>
              <p:nvPr/>
            </p:nvSpPr>
            <p:spPr>
              <a:xfrm>
                <a:off x="441155" y="2382252"/>
                <a:ext cx="4944968" cy="9451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a-ES" sz="3600" b="0" i="1" smtClean="0">
                          <a:latin typeface="Cambria Math" panose="02040503050406030204" pitchFamily="18" charset="0"/>
                        </a:rPr>
                        <m:t>𝐹</m:t>
                      </m:r>
                      <m:r>
                        <a:rPr lang="ca-ES" sz="3600" b="0" i="1" smtClean="0">
                          <a:latin typeface="Cambria Math" panose="02040503050406030204" pitchFamily="18" charset="0"/>
                        </a:rPr>
                        <m:t>=</m:t>
                      </m:r>
                      <m:r>
                        <a:rPr lang="ca-ES" sz="3600" b="0" i="1" smtClean="0">
                          <a:latin typeface="Cambria Math" panose="02040503050406030204" pitchFamily="18" charset="0"/>
                        </a:rPr>
                        <m:t>𝐺</m:t>
                      </m:r>
                      <m:f>
                        <m:fPr>
                          <m:ctrlPr>
                            <a:rPr lang="ca-ES" sz="3600" b="0" i="1" smtClean="0">
                              <a:latin typeface="Cambria Math" panose="02040503050406030204" pitchFamily="18" charset="0"/>
                            </a:rPr>
                          </m:ctrlPr>
                        </m:fPr>
                        <m:num>
                          <m:sSub>
                            <m:sSubPr>
                              <m:ctrlPr>
                                <a:rPr lang="ca-ES" sz="3600" b="0" i="1" smtClean="0">
                                  <a:latin typeface="Cambria Math" panose="02040503050406030204" pitchFamily="18" charset="0"/>
                                </a:rPr>
                              </m:ctrlPr>
                            </m:sSubPr>
                            <m:e>
                              <m:r>
                                <a:rPr lang="ca-ES" sz="3600" b="0" i="1" smtClean="0">
                                  <a:latin typeface="Cambria Math" panose="02040503050406030204" pitchFamily="18" charset="0"/>
                                </a:rPr>
                                <m:t>𝑚</m:t>
                              </m:r>
                            </m:e>
                            <m:sub>
                              <m:r>
                                <a:rPr lang="ca-ES" sz="3600" b="0" i="1" smtClean="0">
                                  <a:latin typeface="Cambria Math" panose="02040503050406030204" pitchFamily="18" charset="0"/>
                                </a:rPr>
                                <m:t>1</m:t>
                              </m:r>
                            </m:sub>
                          </m:sSub>
                          <m:sSub>
                            <m:sSubPr>
                              <m:ctrlPr>
                                <a:rPr lang="ca-ES" sz="3600" i="1">
                                  <a:latin typeface="Cambria Math" panose="02040503050406030204" pitchFamily="18" charset="0"/>
                                </a:rPr>
                              </m:ctrlPr>
                            </m:sSubPr>
                            <m:e>
                              <m:r>
                                <a:rPr lang="ca-ES" sz="3600" i="1">
                                  <a:latin typeface="Cambria Math" panose="02040503050406030204" pitchFamily="18" charset="0"/>
                                </a:rPr>
                                <m:t>𝑚</m:t>
                              </m:r>
                            </m:e>
                            <m:sub>
                              <m:r>
                                <a:rPr lang="ca-ES" sz="3600" b="0" i="1" smtClean="0">
                                  <a:latin typeface="Cambria Math" panose="02040503050406030204" pitchFamily="18" charset="0"/>
                                </a:rPr>
                                <m:t>2</m:t>
                              </m:r>
                            </m:sub>
                          </m:sSub>
                        </m:num>
                        <m:den>
                          <m:sSup>
                            <m:sSupPr>
                              <m:ctrlPr>
                                <a:rPr lang="ca-ES" sz="3600" b="0" i="1" smtClean="0">
                                  <a:latin typeface="Cambria Math" panose="02040503050406030204" pitchFamily="18" charset="0"/>
                                </a:rPr>
                              </m:ctrlPr>
                            </m:sSupPr>
                            <m:e>
                              <m:r>
                                <a:rPr lang="ca-ES" sz="3600" b="0" i="1" smtClean="0">
                                  <a:latin typeface="Cambria Math" panose="02040503050406030204" pitchFamily="18" charset="0"/>
                                </a:rPr>
                                <m:t>𝑟</m:t>
                              </m:r>
                            </m:e>
                            <m:sup>
                              <m:r>
                                <a:rPr lang="ca-ES" sz="3600" b="0" i="1" smtClean="0">
                                  <a:latin typeface="Cambria Math" panose="02040503050406030204" pitchFamily="18" charset="0"/>
                                </a:rPr>
                                <m:t>2</m:t>
                              </m:r>
                            </m:sup>
                          </m:sSup>
                        </m:den>
                      </m:f>
                    </m:oMath>
                  </m:oMathPara>
                </a14:m>
                <a:endParaRPr lang="ca-ES" sz="3600" dirty="0"/>
              </a:p>
            </p:txBody>
          </p:sp>
        </mc:Choice>
        <mc:Fallback xmlns="">
          <p:sp>
            <p:nvSpPr>
              <p:cNvPr id="46" name="CuadroTexto 3">
                <a:extLst>
                  <a:ext uri="{FF2B5EF4-FFF2-40B4-BE49-F238E27FC236}">
                    <a16:creationId xmlns:a16="http://schemas.microsoft.com/office/drawing/2014/main" id="{5FE94731-78FA-4B48-AEED-9B32DCAB38C2}"/>
                  </a:ext>
                </a:extLst>
              </p:cNvPr>
              <p:cNvSpPr txBox="1">
                <a:spLocks noRot="1" noChangeAspect="1" noMove="1" noResize="1" noEditPoints="1" noAdjustHandles="1" noChangeArrowheads="1" noChangeShapeType="1" noTextEdit="1"/>
              </p:cNvSpPr>
              <p:nvPr/>
            </p:nvSpPr>
            <p:spPr>
              <a:xfrm>
                <a:off x="441155" y="2382252"/>
                <a:ext cx="4944968" cy="945195"/>
              </a:xfrm>
              <a:prstGeom prst="rect">
                <a:avLst/>
              </a:prstGeom>
              <a:blipFill>
                <a:blip r:embed="rId16"/>
                <a:stretch>
                  <a:fillRect/>
                </a:stretch>
              </a:blipFill>
            </p:spPr>
            <p:txBody>
              <a:bodyPr/>
              <a:lstStyle/>
              <a:p>
                <a:r>
                  <a:rPr lang="ca-ES">
                    <a:noFill/>
                  </a:rPr>
                  <a:t> </a:t>
                </a:r>
              </a:p>
            </p:txBody>
          </p:sp>
        </mc:Fallback>
      </mc:AlternateContent>
    </p:spTree>
    <p:extLst>
      <p:ext uri="{BB962C8B-B14F-4D97-AF65-F5344CB8AC3E}">
        <p14:creationId xmlns:p14="http://schemas.microsoft.com/office/powerpoint/2010/main" val="176795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96CC2-155D-45F9-8B0C-B96436231302}"/>
              </a:ext>
            </a:extLst>
          </p:cNvPr>
          <p:cNvSpPr>
            <a:spLocks noGrp="1"/>
          </p:cNvSpPr>
          <p:nvPr>
            <p:ph type="title"/>
          </p:nvPr>
        </p:nvSpPr>
        <p:spPr/>
        <p:txBody>
          <a:bodyPr/>
          <a:lstStyle/>
          <a:p>
            <a:pPr algn="r"/>
            <a:r>
              <a:rPr lang="ca-ES" dirty="0"/>
              <a:t>Per què ens interessa la microgravetat?</a:t>
            </a:r>
          </a:p>
        </p:txBody>
      </p:sp>
      <p:sp>
        <p:nvSpPr>
          <p:cNvPr id="3" name="Marcador de contenido 2">
            <a:extLst>
              <a:ext uri="{FF2B5EF4-FFF2-40B4-BE49-F238E27FC236}">
                <a16:creationId xmlns:a16="http://schemas.microsoft.com/office/drawing/2014/main" id="{0D0F93F2-E016-45C8-B0D6-882606E743FF}"/>
              </a:ext>
            </a:extLst>
          </p:cNvPr>
          <p:cNvSpPr>
            <a:spLocks noGrp="1"/>
          </p:cNvSpPr>
          <p:nvPr>
            <p:ph idx="1"/>
          </p:nvPr>
        </p:nvSpPr>
        <p:spPr>
          <a:xfrm>
            <a:off x="838200" y="1607419"/>
            <a:ext cx="11036968" cy="4373488"/>
          </a:xfrm>
        </p:spPr>
        <p:txBody>
          <a:bodyPr>
            <a:normAutofit lnSpcReduction="10000"/>
          </a:bodyPr>
          <a:lstStyle/>
          <a:p>
            <a:r>
              <a:rPr lang="ca-ES" dirty="0"/>
              <a:t>Molts </a:t>
            </a:r>
            <a:r>
              <a:rPr lang="ca-ES" b="1" dirty="0"/>
              <a:t>fenòmens</a:t>
            </a:r>
            <a:r>
              <a:rPr lang="ca-ES" dirty="0"/>
              <a:t> físics, químics, biològics, etc. queden emmascarats o són </a:t>
            </a:r>
            <a:r>
              <a:rPr lang="ca-ES" b="1" dirty="0"/>
              <a:t>alterats per la gravetat de la Terra</a:t>
            </a:r>
          </a:p>
          <a:p>
            <a:endParaRPr lang="ca-ES" sz="600" dirty="0"/>
          </a:p>
          <a:p>
            <a:r>
              <a:rPr lang="ca-ES" dirty="0"/>
              <a:t>L’estudi d’aquests fenòmens </a:t>
            </a:r>
            <a:r>
              <a:rPr lang="ca-ES" b="1" dirty="0"/>
              <a:t>en condicions de microgravetat </a:t>
            </a:r>
            <a:r>
              <a:rPr lang="ca-ES" dirty="0"/>
              <a:t>ha permès </a:t>
            </a:r>
            <a:r>
              <a:rPr lang="ca-ES" b="1" dirty="0"/>
              <a:t>millorar el nostre coneixement</a:t>
            </a:r>
            <a:r>
              <a:rPr lang="ca-ES" dirty="0"/>
              <a:t> en molts camps:</a:t>
            </a:r>
          </a:p>
          <a:p>
            <a:pPr lvl="1"/>
            <a:r>
              <a:rPr lang="ca-ES" dirty="0"/>
              <a:t>Processos biològics: </a:t>
            </a:r>
            <a:r>
              <a:rPr lang="ca-ES" dirty="0">
                <a:solidFill>
                  <a:schemeClr val="bg1">
                    <a:lumMod val="65000"/>
                  </a:schemeClr>
                </a:solidFill>
              </a:rPr>
              <a:t>creixement cel·lular, regeneració de teixits...</a:t>
            </a:r>
          </a:p>
          <a:p>
            <a:pPr lvl="1"/>
            <a:r>
              <a:rPr lang="ca-ES" dirty="0"/>
              <a:t>Materials: </a:t>
            </a:r>
            <a:r>
              <a:rPr lang="ca-ES" dirty="0">
                <a:solidFill>
                  <a:schemeClr val="bg1">
                    <a:lumMod val="65000"/>
                  </a:schemeClr>
                </a:solidFill>
              </a:rPr>
              <a:t>formació i creixement de cristalls</a:t>
            </a:r>
            <a:r>
              <a:rPr lang="ca-ES">
                <a:solidFill>
                  <a:schemeClr val="bg1">
                    <a:lumMod val="65000"/>
                  </a:schemeClr>
                </a:solidFill>
              </a:rPr>
              <a:t>, 5è </a:t>
            </a:r>
            <a:r>
              <a:rPr lang="ca-ES" dirty="0">
                <a:solidFill>
                  <a:schemeClr val="bg1">
                    <a:lumMod val="65000"/>
                  </a:schemeClr>
                </a:solidFill>
              </a:rPr>
              <a:t>estat de la matèria...</a:t>
            </a:r>
          </a:p>
          <a:p>
            <a:pPr lvl="1"/>
            <a:r>
              <a:rPr lang="ca-ES" dirty="0"/>
              <a:t>Mecànica de fluids: </a:t>
            </a:r>
            <a:r>
              <a:rPr lang="ca-ES" dirty="0">
                <a:solidFill>
                  <a:schemeClr val="bg1">
                    <a:lumMod val="65000"/>
                  </a:schemeClr>
                </a:solidFill>
              </a:rPr>
              <a:t>processos de combustió, flames, tecnologies de refrigeració, reactors químics, purificació d’aigua...</a:t>
            </a:r>
          </a:p>
          <a:p>
            <a:pPr lvl="1"/>
            <a:r>
              <a:rPr lang="ca-ES" dirty="0"/>
              <a:t>Medicina:</a:t>
            </a:r>
            <a:r>
              <a:rPr lang="ca-ES" dirty="0">
                <a:solidFill>
                  <a:schemeClr val="bg1">
                    <a:lumMod val="65000"/>
                  </a:schemeClr>
                </a:solidFill>
              </a:rPr>
              <a:t> Alzheimer, Parkinson, càncer, asma, patologies cardíaques...</a:t>
            </a:r>
          </a:p>
          <a:p>
            <a:pPr lvl="1"/>
            <a:r>
              <a:rPr lang="ca-ES" dirty="0"/>
              <a:t>Agricultura, biotecnologia, </a:t>
            </a:r>
            <a:r>
              <a:rPr lang="en-US" i="1" dirty="0"/>
              <a:t>Earth observation</a:t>
            </a:r>
            <a:r>
              <a:rPr lang="ca-ES" dirty="0"/>
              <a:t>, cosmologia, etc.</a:t>
            </a:r>
          </a:p>
        </p:txBody>
      </p:sp>
    </p:spTree>
    <p:extLst>
      <p:ext uri="{BB962C8B-B14F-4D97-AF65-F5344CB8AC3E}">
        <p14:creationId xmlns:p14="http://schemas.microsoft.com/office/powerpoint/2010/main" val="248698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D0F93F2-E016-45C8-B0D6-882606E743FF}"/>
              </a:ext>
            </a:extLst>
          </p:cNvPr>
          <p:cNvSpPr>
            <a:spLocks noGrp="1"/>
          </p:cNvSpPr>
          <p:nvPr>
            <p:ph idx="1"/>
          </p:nvPr>
        </p:nvSpPr>
        <p:spPr>
          <a:xfrm>
            <a:off x="584791" y="1607419"/>
            <a:ext cx="11174818" cy="4747082"/>
          </a:xfrm>
        </p:spPr>
        <p:txBody>
          <a:bodyPr>
            <a:normAutofit/>
          </a:bodyPr>
          <a:lstStyle/>
          <a:p>
            <a:r>
              <a:rPr lang="ca-ES" dirty="0"/>
              <a:t>Com es podria posar de relleu la microgravetat i els seus efectes?</a:t>
            </a:r>
          </a:p>
          <a:p>
            <a:pPr lvl="1"/>
            <a:r>
              <a:rPr lang="ca-ES" sz="2650" dirty="0"/>
              <a:t>Penseu formes d’aconseguir estar en condicions de microgravetat</a:t>
            </a:r>
          </a:p>
          <a:p>
            <a:pPr lvl="1"/>
            <a:endParaRPr lang="ca-ES" sz="1000" dirty="0"/>
          </a:p>
          <a:p>
            <a:pPr marL="514350" indent="-514350">
              <a:buSzPct val="100000"/>
              <a:buFont typeface="+mj-lt"/>
              <a:buAutoNum type="arabicPeriod"/>
            </a:pPr>
            <a:r>
              <a:rPr lang="ca-ES" dirty="0"/>
              <a:t>Com s’aconsegueix avui dia fer experiments en condicions de microgravetat a la Terra?</a:t>
            </a:r>
          </a:p>
          <a:p>
            <a:pPr lvl="1"/>
            <a:r>
              <a:rPr lang="ca-ES" sz="2650" dirty="0"/>
              <a:t>Cerqueu els diferents mètodes i doneu una explicació de com </a:t>
            </a:r>
            <a:r>
              <a:rPr lang="ca-ES" sz="2650" b="1" dirty="0"/>
              <a:t>s’aconsegueix estar en condicions de microgravetat</a:t>
            </a:r>
            <a:r>
              <a:rPr lang="ca-ES" sz="2650" dirty="0"/>
              <a:t> en aquests casos</a:t>
            </a:r>
          </a:p>
          <a:p>
            <a:pPr lvl="2"/>
            <a:r>
              <a:rPr lang="en-US" sz="2500" dirty="0"/>
              <a:t>drop towers</a:t>
            </a:r>
          </a:p>
          <a:p>
            <a:pPr lvl="2"/>
            <a:r>
              <a:rPr lang="ca-ES" sz="2500" dirty="0"/>
              <a:t>vols parabòlics</a:t>
            </a:r>
          </a:p>
          <a:p>
            <a:pPr lvl="1"/>
            <a:endParaRPr lang="ca-ES" dirty="0"/>
          </a:p>
          <a:p>
            <a:pPr lvl="1"/>
            <a:endParaRPr lang="ca-ES" dirty="0"/>
          </a:p>
        </p:txBody>
      </p:sp>
      <p:sp>
        <p:nvSpPr>
          <p:cNvPr id="6" name="Arco 5">
            <a:extLst>
              <a:ext uri="{FF2B5EF4-FFF2-40B4-BE49-F238E27FC236}">
                <a16:creationId xmlns:a16="http://schemas.microsoft.com/office/drawing/2014/main" id="{FC67C52E-400B-45ED-92AC-304356D35FE9}"/>
              </a:ext>
            </a:extLst>
          </p:cNvPr>
          <p:cNvSpPr/>
          <p:nvPr/>
        </p:nvSpPr>
        <p:spPr>
          <a:xfrm rot="18802952">
            <a:off x="8196036" y="4882376"/>
            <a:ext cx="3200412" cy="3008957"/>
          </a:xfrm>
          <a:prstGeom prst="arc">
            <a:avLst>
              <a:gd name="adj1" fmla="val 16200000"/>
              <a:gd name="adj2" fmla="val 1210134"/>
            </a:avLst>
          </a:prstGeom>
          <a:ln w="19050">
            <a:prstDash val="dash"/>
            <a:extLst>
              <a:ext uri="{C807C97D-BFC1-408E-A445-0C87EB9F89A2}">
                <ask:lineSketchStyleProps xmlns:ask="http://schemas.microsoft.com/office/drawing/2018/sketchyshapes" sd="1219033472">
                  <a:custGeom>
                    <a:avLst/>
                    <a:gdLst>
                      <a:gd name="connsiteX0" fmla="*/ 1635725 w 3271451"/>
                      <a:gd name="connsiteY0" fmla="*/ 0 h 3796130"/>
                      <a:gd name="connsiteX1" fmla="*/ 3037396 w 3271451"/>
                      <a:gd name="connsiteY1" fmla="*/ 919680 h 3796130"/>
                      <a:gd name="connsiteX2" fmla="*/ 3195186 w 3271451"/>
                      <a:gd name="connsiteY2" fmla="*/ 2470874 h 3796130"/>
                      <a:gd name="connsiteX3" fmla="*/ 2644177 w 3271451"/>
                      <a:gd name="connsiteY3" fmla="*/ 2268481 h 3796130"/>
                      <a:gd name="connsiteX4" fmla="*/ 2124357 w 3271451"/>
                      <a:gd name="connsiteY4" fmla="*/ 2077545 h 3796130"/>
                      <a:gd name="connsiteX5" fmla="*/ 1635726 w 3271451"/>
                      <a:gd name="connsiteY5" fmla="*/ 1898065 h 3796130"/>
                      <a:gd name="connsiteX6" fmla="*/ 1635725 w 3271451"/>
                      <a:gd name="connsiteY6" fmla="*/ 0 h 3796130"/>
                      <a:gd name="connsiteX0" fmla="*/ 1635725 w 3271451"/>
                      <a:gd name="connsiteY0" fmla="*/ 0 h 3796130"/>
                      <a:gd name="connsiteX1" fmla="*/ 3037396 w 3271451"/>
                      <a:gd name="connsiteY1" fmla="*/ 919680 h 3796130"/>
                      <a:gd name="connsiteX2" fmla="*/ 3195186 w 3271451"/>
                      <a:gd name="connsiteY2" fmla="*/ 2470874 h 3796130"/>
                    </a:gdLst>
                    <a:ahLst/>
                    <a:cxnLst>
                      <a:cxn ang="0">
                        <a:pos x="connsiteX0" y="connsiteY0"/>
                      </a:cxn>
                      <a:cxn ang="0">
                        <a:pos x="connsiteX1" y="connsiteY1"/>
                      </a:cxn>
                      <a:cxn ang="0">
                        <a:pos x="connsiteX2" y="connsiteY2"/>
                      </a:cxn>
                    </a:cxnLst>
                    <a:rect l="l" t="t" r="r" b="b"/>
                    <a:pathLst>
                      <a:path w="3271451" h="3796130" stroke="0" extrusionOk="0">
                        <a:moveTo>
                          <a:pt x="1635725" y="0"/>
                        </a:moveTo>
                        <a:cubicBezTo>
                          <a:pt x="2177068" y="-20088"/>
                          <a:pt x="2656328" y="381007"/>
                          <a:pt x="3037396" y="919680"/>
                        </a:cubicBezTo>
                        <a:cubicBezTo>
                          <a:pt x="3339006" y="1399058"/>
                          <a:pt x="3287770" y="1953055"/>
                          <a:pt x="3195186" y="2470874"/>
                        </a:cubicBezTo>
                        <a:cubicBezTo>
                          <a:pt x="3049852" y="2425262"/>
                          <a:pt x="2775672" y="2297969"/>
                          <a:pt x="2644177" y="2268481"/>
                        </a:cubicBezTo>
                        <a:cubicBezTo>
                          <a:pt x="2512682" y="2238993"/>
                          <a:pt x="2363162" y="2145866"/>
                          <a:pt x="2124357" y="2077545"/>
                        </a:cubicBezTo>
                        <a:cubicBezTo>
                          <a:pt x="1885552" y="2009224"/>
                          <a:pt x="1862534" y="1975295"/>
                          <a:pt x="1635726" y="1898065"/>
                        </a:cubicBezTo>
                        <a:cubicBezTo>
                          <a:pt x="1613951" y="1251100"/>
                          <a:pt x="1658464" y="595684"/>
                          <a:pt x="1635725" y="0"/>
                        </a:cubicBezTo>
                        <a:close/>
                      </a:path>
                      <a:path w="3271451" h="3796130" fill="none" extrusionOk="0">
                        <a:moveTo>
                          <a:pt x="1635725" y="0"/>
                        </a:moveTo>
                        <a:cubicBezTo>
                          <a:pt x="2198160" y="10085"/>
                          <a:pt x="2834867" y="365648"/>
                          <a:pt x="3037396" y="919680"/>
                        </a:cubicBezTo>
                        <a:cubicBezTo>
                          <a:pt x="3265422" y="1409630"/>
                          <a:pt x="3322123" y="1934390"/>
                          <a:pt x="3195186" y="2470874"/>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2" name="Título 1">
            <a:extLst>
              <a:ext uri="{FF2B5EF4-FFF2-40B4-BE49-F238E27FC236}">
                <a16:creationId xmlns:a16="http://schemas.microsoft.com/office/drawing/2014/main" id="{79196CC2-155D-45F9-8B0C-B96436231302}"/>
              </a:ext>
            </a:extLst>
          </p:cNvPr>
          <p:cNvSpPr>
            <a:spLocks noGrp="1"/>
          </p:cNvSpPr>
          <p:nvPr>
            <p:ph type="title"/>
          </p:nvPr>
        </p:nvSpPr>
        <p:spPr/>
        <p:txBody>
          <a:bodyPr/>
          <a:lstStyle/>
          <a:p>
            <a:pPr algn="r"/>
            <a:r>
              <a:rPr lang="ca-ES" dirty="0"/>
              <a:t>El repte (1a part)</a:t>
            </a:r>
          </a:p>
        </p:txBody>
      </p:sp>
      <p:pic>
        <p:nvPicPr>
          <p:cNvPr id="4" name="Imagen 3">
            <a:extLst>
              <a:ext uri="{FF2B5EF4-FFF2-40B4-BE49-F238E27FC236}">
                <a16:creationId xmlns:a16="http://schemas.microsoft.com/office/drawing/2014/main" id="{21D9637B-B682-4A70-B5DC-8F2B81591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17330">
            <a:off x="7334927" y="5244798"/>
            <a:ext cx="1814837" cy="664684"/>
          </a:xfrm>
          <a:prstGeom prst="rect">
            <a:avLst/>
          </a:prstGeom>
        </p:spPr>
      </p:pic>
      <p:pic>
        <p:nvPicPr>
          <p:cNvPr id="5" name="Imagen 4">
            <a:extLst>
              <a:ext uri="{FF2B5EF4-FFF2-40B4-BE49-F238E27FC236}">
                <a16:creationId xmlns:a16="http://schemas.microsoft.com/office/drawing/2014/main" id="{18179DBC-B703-4C92-813B-DF9145F61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71140">
            <a:off x="10327764" y="5178664"/>
            <a:ext cx="1814837" cy="664684"/>
          </a:xfrm>
          <a:prstGeom prst="rect">
            <a:avLst/>
          </a:prstGeom>
        </p:spPr>
      </p:pic>
    </p:spTree>
    <p:extLst>
      <p:ext uri="{BB962C8B-B14F-4D97-AF65-F5344CB8AC3E}">
        <p14:creationId xmlns:p14="http://schemas.microsoft.com/office/powerpoint/2010/main" val="33940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96CC2-155D-45F9-8B0C-B96436231302}"/>
              </a:ext>
            </a:extLst>
          </p:cNvPr>
          <p:cNvSpPr>
            <a:spLocks noGrp="1"/>
          </p:cNvSpPr>
          <p:nvPr>
            <p:ph type="title"/>
          </p:nvPr>
        </p:nvSpPr>
        <p:spPr/>
        <p:txBody>
          <a:bodyPr/>
          <a:lstStyle/>
          <a:p>
            <a:pPr algn="r"/>
            <a:r>
              <a:rPr lang="ca-ES" dirty="0"/>
              <a:t>El repte (2a part)</a:t>
            </a:r>
          </a:p>
        </p:txBody>
      </p:sp>
      <p:sp>
        <p:nvSpPr>
          <p:cNvPr id="3" name="Marcador de contenido 2">
            <a:extLst>
              <a:ext uri="{FF2B5EF4-FFF2-40B4-BE49-F238E27FC236}">
                <a16:creationId xmlns:a16="http://schemas.microsoft.com/office/drawing/2014/main" id="{0D0F93F2-E016-45C8-B0D6-882606E743FF}"/>
              </a:ext>
            </a:extLst>
          </p:cNvPr>
          <p:cNvSpPr>
            <a:spLocks noGrp="1"/>
          </p:cNvSpPr>
          <p:nvPr>
            <p:ph idx="1"/>
          </p:nvPr>
        </p:nvSpPr>
        <p:spPr>
          <a:xfrm>
            <a:off x="584791" y="1607419"/>
            <a:ext cx="11174818" cy="1574993"/>
          </a:xfrm>
        </p:spPr>
        <p:txBody>
          <a:bodyPr/>
          <a:lstStyle/>
          <a:p>
            <a:r>
              <a:rPr lang="ca-ES" dirty="0"/>
              <a:t>Com es podria posar de relleu la microgravetat i els seus efectes?</a:t>
            </a:r>
          </a:p>
        </p:txBody>
      </p:sp>
      <mc:AlternateContent xmlns:mc="http://schemas.openxmlformats.org/markup-compatibility/2006" xmlns:a14="http://schemas.microsoft.com/office/drawing/2010/main">
        <mc:Choice Requires="a14">
          <p:sp>
            <p:nvSpPr>
              <p:cNvPr id="5" name="Marcador de contenido 2">
                <a:extLst>
                  <a:ext uri="{FF2B5EF4-FFF2-40B4-BE49-F238E27FC236}">
                    <a16:creationId xmlns:a16="http://schemas.microsoft.com/office/drawing/2014/main" id="{DCA65266-6F3F-403B-84EC-46B2102F49AF}"/>
                  </a:ext>
                </a:extLst>
              </p:cNvPr>
              <p:cNvSpPr txBox="1">
                <a:spLocks/>
              </p:cNvSpPr>
              <p:nvPr/>
            </p:nvSpPr>
            <p:spPr>
              <a:xfrm>
                <a:off x="600558" y="2098797"/>
                <a:ext cx="5707593" cy="3913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60000"/>
                  <a:buFont typeface="Wingdings" panose="05000000000000000000" pitchFamily="2" charset="2"/>
                  <a:buChar char="q"/>
                  <a:defRPr sz="3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SzPct val="85000"/>
                  <a:buFont typeface="Wingdings" panose="05000000000000000000" pitchFamily="2" charset="2"/>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ca-ES" dirty="0"/>
              </a:p>
              <a:p>
                <a:pPr marL="514350" indent="-514350">
                  <a:buSzPct val="100000"/>
                  <a:buFont typeface="+mj-lt"/>
                  <a:buAutoNum type="arabicPeriod" startAt="2"/>
                </a:pPr>
                <a:r>
                  <a:rPr lang="ca-ES" dirty="0"/>
                  <a:t>Cas de la ISS:</a:t>
                </a:r>
              </a:p>
              <a:p>
                <a:pPr lvl="1"/>
                <a:r>
                  <a:rPr lang="ca-ES" dirty="0"/>
                  <a:t>Orbita a </a:t>
                </a:r>
                <a14:m>
                  <m:oMath xmlns:m="http://schemas.openxmlformats.org/officeDocument/2006/math">
                    <m:r>
                      <a:rPr lang="ca-ES" i="1" dirty="0" smtClean="0">
                        <a:latin typeface="Cambria Math" panose="02040503050406030204" pitchFamily="18" charset="0"/>
                        <a:ea typeface="Cambria Math" panose="02040503050406030204" pitchFamily="18" charset="0"/>
                      </a:rPr>
                      <m:t>≈</m:t>
                    </m:r>
                  </m:oMath>
                </a14:m>
                <a:r>
                  <a:rPr lang="ca-ES" dirty="0"/>
                  <a:t> 400 km d’alçada sobre la superfície de la Terra:</a:t>
                </a:r>
              </a:p>
              <a:p>
                <a:pPr lvl="2"/>
                <a:r>
                  <a:rPr lang="ca-ES" sz="2500" dirty="0"/>
                  <a:t>Quina és l’acceleració de la gravetat a l’òrbita de la ISS?</a:t>
                </a:r>
              </a:p>
              <a:p>
                <a:pPr lvl="1"/>
                <a:endParaRPr lang="ca-ES" dirty="0"/>
              </a:p>
              <a:p>
                <a:pPr lvl="1"/>
                <a:endParaRPr lang="ca-ES" dirty="0"/>
              </a:p>
            </p:txBody>
          </p:sp>
        </mc:Choice>
        <mc:Fallback xmlns="">
          <p:sp>
            <p:nvSpPr>
              <p:cNvPr id="5" name="Marcador de contenido 2">
                <a:extLst>
                  <a:ext uri="{FF2B5EF4-FFF2-40B4-BE49-F238E27FC236}">
                    <a16:creationId xmlns:a16="http://schemas.microsoft.com/office/drawing/2014/main" id="{DCA65266-6F3F-403B-84EC-46B2102F49AF}"/>
                  </a:ext>
                </a:extLst>
              </p:cNvPr>
              <p:cNvSpPr txBox="1">
                <a:spLocks noRot="1" noChangeAspect="1" noMove="1" noResize="1" noEditPoints="1" noAdjustHandles="1" noChangeArrowheads="1" noChangeShapeType="1" noTextEdit="1"/>
              </p:cNvSpPr>
              <p:nvPr/>
            </p:nvSpPr>
            <p:spPr>
              <a:xfrm>
                <a:off x="600558" y="2098797"/>
                <a:ext cx="5707593" cy="3913120"/>
              </a:xfrm>
              <a:prstGeom prst="rect">
                <a:avLst/>
              </a:prstGeom>
              <a:blipFill>
                <a:blip r:embed="rId3"/>
                <a:stretch>
                  <a:fillRect l="-2885" r="-2991"/>
                </a:stretch>
              </a:blipFill>
            </p:spPr>
            <p:txBody>
              <a:bodyPr/>
              <a:lstStyle/>
              <a:p>
                <a:r>
                  <a:rPr lang="ca-ES">
                    <a:noFill/>
                  </a:rPr>
                  <a:t> </a:t>
                </a:r>
              </a:p>
            </p:txBody>
          </p:sp>
        </mc:Fallback>
      </mc:AlternateContent>
      <p:pic>
        <p:nvPicPr>
          <p:cNvPr id="10" name="Picture 4" descr="El futuro de la Estación Espacial Internacional ante la posible retirada de  Rusia">
            <a:extLst>
              <a:ext uri="{FF2B5EF4-FFF2-40B4-BE49-F238E27FC236}">
                <a16:creationId xmlns:a16="http://schemas.microsoft.com/office/drawing/2014/main" id="{62F170C4-5309-47DB-9E64-A4163FB45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73" r="6596"/>
          <a:stretch/>
        </p:blipFill>
        <p:spPr bwMode="auto">
          <a:xfrm>
            <a:off x="6936397" y="2310832"/>
            <a:ext cx="4655045" cy="349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847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2915</Words>
  <Application>Microsoft Office PowerPoint</Application>
  <PresentationFormat>Pantalla panoràmica</PresentationFormat>
  <Paragraphs>169</Paragraphs>
  <Slides>16</Slides>
  <Notes>16</Notes>
  <HiddenSlides>0</HiddenSlides>
  <MMClips>0</MMClips>
  <ScaleCrop>false</ScaleCrop>
  <HeadingPairs>
    <vt:vector size="6" baseType="variant">
      <vt:variant>
        <vt:lpstr>Tipus de lletra utilitzats</vt:lpstr>
      </vt:variant>
      <vt:variant>
        <vt:i4>6</vt:i4>
      </vt:variant>
      <vt:variant>
        <vt:lpstr>Tema</vt:lpstr>
      </vt:variant>
      <vt:variant>
        <vt:i4>1</vt:i4>
      </vt:variant>
      <vt:variant>
        <vt:lpstr>Títols de les diapositives</vt:lpstr>
      </vt:variant>
      <vt:variant>
        <vt:i4>16</vt:i4>
      </vt:variant>
    </vt:vector>
  </HeadingPairs>
  <TitlesOfParts>
    <vt:vector size="23" baseType="lpstr">
      <vt:lpstr>Arial</vt:lpstr>
      <vt:lpstr>Calibri</vt:lpstr>
      <vt:lpstr>Cambria Math</vt:lpstr>
      <vt:lpstr>Times New Roman</vt:lpstr>
      <vt:lpstr>Verdana</vt:lpstr>
      <vt:lpstr>Wingdings</vt:lpstr>
      <vt:lpstr>Tema de Office</vt:lpstr>
      <vt:lpstr>Escola d’Enginyeria de Telecomunicació i Aeroespacial de Castelldefels</vt:lpstr>
      <vt:lpstr>Què és la microgravetat?</vt:lpstr>
      <vt:lpstr>Què és la microgravetat?</vt:lpstr>
      <vt:lpstr>Què és la microgravetat?</vt:lpstr>
      <vt:lpstr>Gravitació Universal</vt:lpstr>
      <vt:lpstr>Què és la microgravetat?</vt:lpstr>
      <vt:lpstr>Per què ens interessa la microgravetat?</vt:lpstr>
      <vt:lpstr>El repte (1a part)</vt:lpstr>
      <vt:lpstr>El repte (2a part)</vt:lpstr>
      <vt:lpstr>El repte (2a part)</vt:lpstr>
      <vt:lpstr>El repte (3a part)</vt:lpstr>
      <vt:lpstr>Pistes</vt:lpstr>
      <vt:lpstr>Pistes</vt:lpstr>
      <vt:lpstr>Pistes</vt:lpstr>
      <vt:lpstr>Pistes</vt:lpstr>
      <vt:lpstr>Molta sort amb el repte!!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Faramir D</dc:creator>
  <cp:lastModifiedBy>Marc Portella</cp:lastModifiedBy>
  <cp:revision>101</cp:revision>
  <dcterms:created xsi:type="dcterms:W3CDTF">2023-02-13T17:13:24Z</dcterms:created>
  <dcterms:modified xsi:type="dcterms:W3CDTF">2023-09-28T15:34:59Z</dcterms:modified>
</cp:coreProperties>
</file>